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결과 값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6">
                    <a:lumMod val="7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Sheet1!$A$2:$B$4</c:f>
              <c:multiLvlStrCache>
                <c:ptCount val="3"/>
                <c:lvl>
                  <c:pt idx="1">
                    <c:v>남성</c:v>
                  </c:pt>
                  <c:pt idx="2">
                    <c:v>여성</c:v>
                  </c:pt>
                </c:lvl>
                <c:lvl>
                  <c:pt idx="0">
                    <c:v>전체</c:v>
                  </c:pt>
                  <c:pt idx="1">
                    <c:v>성별</c:v>
                  </c:pt>
                </c:lvl>
              </c:multiLvlStrCache>
            </c:multiLvlStrRef>
          </c:cat>
          <c:val>
            <c:numRef>
              <c:f>Sheet1!$C$2:$C$4</c:f>
              <c:numCache>
                <c:formatCode>0.0</c:formatCode>
                <c:ptCount val="3"/>
                <c:pt idx="0">
                  <c:v>47.7</c:v>
                </c:pt>
                <c:pt idx="1">
                  <c:v>50.2</c:v>
                </c:pt>
                <c:pt idx="2">
                  <c:v>45.7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4D-4C0F-8F17-C72EA6D5CF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0"/>
        <c:axId val="200746928"/>
        <c:axId val="200745296"/>
      </c:barChart>
      <c:catAx>
        <c:axId val="20074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00745296"/>
        <c:crosses val="autoZero"/>
        <c:auto val="1"/>
        <c:lblAlgn val="ctr"/>
        <c:lblOffset val="100"/>
        <c:noMultiLvlLbl val="0"/>
      </c:catAx>
      <c:valAx>
        <c:axId val="200745296"/>
        <c:scaling>
          <c:orientation val="minMax"/>
          <c:max val="70"/>
          <c:min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0074692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sz="1200"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결과 값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6">
                    <a:lumMod val="7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Sheet1!$A$2:$B$6</c:f>
              <c:multiLvlStrCache>
                <c:ptCount val="5"/>
                <c:lvl>
                  <c:pt idx="1">
                    <c:v>1학년</c:v>
                  </c:pt>
                  <c:pt idx="2">
                    <c:v>2학년</c:v>
                  </c:pt>
                  <c:pt idx="3">
                    <c:v>3학년</c:v>
                  </c:pt>
                  <c:pt idx="4">
                    <c:v>4학년</c:v>
                  </c:pt>
                </c:lvl>
                <c:lvl>
                  <c:pt idx="0">
                    <c:v>전체</c:v>
                  </c:pt>
                  <c:pt idx="1">
                    <c:v>학년</c:v>
                  </c:pt>
                </c:lvl>
              </c:multiLvlStrCache>
            </c:multiLvlStrRef>
          </c:cat>
          <c:val>
            <c:numRef>
              <c:f>Sheet1!$C$2:$C$6</c:f>
              <c:numCache>
                <c:formatCode>0.0</c:formatCode>
                <c:ptCount val="5"/>
                <c:pt idx="0">
                  <c:v>47.7</c:v>
                </c:pt>
                <c:pt idx="1">
                  <c:v>51.1</c:v>
                </c:pt>
                <c:pt idx="2">
                  <c:v>47.1</c:v>
                </c:pt>
                <c:pt idx="3">
                  <c:v>45.4</c:v>
                </c:pt>
                <c:pt idx="4">
                  <c:v>46.3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4D-4C0F-8F17-C72EA6D5CF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0"/>
        <c:axId val="200750736"/>
        <c:axId val="200745840"/>
      </c:barChart>
      <c:catAx>
        <c:axId val="200750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00745840"/>
        <c:crosses val="autoZero"/>
        <c:auto val="1"/>
        <c:lblAlgn val="ctr"/>
        <c:lblOffset val="100"/>
        <c:noMultiLvlLbl val="0"/>
      </c:catAx>
      <c:valAx>
        <c:axId val="200745840"/>
        <c:scaling>
          <c:orientation val="minMax"/>
          <c:max val="70"/>
          <c:min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0075073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sz="1200"/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결과 값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6">
                    <a:lumMod val="7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Sheet1!$A$2:$B$4</c:f>
              <c:multiLvlStrCache>
                <c:ptCount val="3"/>
                <c:lvl>
                  <c:pt idx="1">
                    <c:v>1캠퍼스</c:v>
                  </c:pt>
                  <c:pt idx="2">
                    <c:v>2캠퍼스</c:v>
                  </c:pt>
                </c:lvl>
                <c:lvl>
                  <c:pt idx="0">
                    <c:v>전체</c:v>
                  </c:pt>
                  <c:pt idx="1">
                    <c:v>캠퍼스</c:v>
                  </c:pt>
                </c:lvl>
              </c:multiLvlStrCache>
            </c:multiLvlStrRef>
          </c:cat>
          <c:val>
            <c:numRef>
              <c:f>Sheet1!$C$2:$C$4</c:f>
              <c:numCache>
                <c:formatCode>0.0</c:formatCode>
                <c:ptCount val="3"/>
                <c:pt idx="0">
                  <c:v>47.7</c:v>
                </c:pt>
                <c:pt idx="1">
                  <c:v>47.9</c:v>
                </c:pt>
                <c:pt idx="2">
                  <c:v>47.3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4D-4C0F-8F17-C72EA6D5CF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0"/>
        <c:axId val="200748016"/>
        <c:axId val="200737136"/>
      </c:barChart>
      <c:catAx>
        <c:axId val="200748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00737136"/>
        <c:crosses val="autoZero"/>
        <c:auto val="1"/>
        <c:lblAlgn val="ctr"/>
        <c:lblOffset val="100"/>
        <c:noMultiLvlLbl val="0"/>
      </c:catAx>
      <c:valAx>
        <c:axId val="200737136"/>
        <c:scaling>
          <c:orientation val="minMax"/>
          <c:max val="70"/>
          <c:min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0074801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sz="1200"/>
      </a:pPr>
      <a:endParaRPr lang="ko-K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결과 값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6">
                    <a:lumMod val="7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5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</c:dPt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Sheet1!$A$2:$B$8</c:f>
              <c:multiLvlStrCache>
                <c:ptCount val="7"/>
                <c:lvl>
                  <c:pt idx="0">
                    <c:v>영역만족도</c:v>
                  </c:pt>
                  <c:pt idx="1">
                    <c:v>강의실</c:v>
                  </c:pt>
                  <c:pt idx="2">
                    <c:v>실험•실습실</c:v>
                  </c:pt>
                  <c:pt idx="3">
                    <c:v>도서관</c:v>
                  </c:pt>
                  <c:pt idx="4">
                    <c:v>복지시설 일반</c:v>
                  </c:pt>
                  <c:pt idx="5">
                    <c:v>기숙사</c:v>
                  </c:pt>
                  <c:pt idx="6">
                    <c:v>통학버스</c:v>
                  </c:pt>
                </c:lvl>
                <c:lvl>
                  <c:pt idx="0">
                    <c:v>대학 인프라</c:v>
                  </c:pt>
                </c:lvl>
              </c:multiLvlStrCache>
            </c:multiLvl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44.2</c:v>
                </c:pt>
                <c:pt idx="1">
                  <c:v>46.1</c:v>
                </c:pt>
                <c:pt idx="2">
                  <c:v>46.9</c:v>
                </c:pt>
                <c:pt idx="3">
                  <c:v>51.8</c:v>
                </c:pt>
                <c:pt idx="4">
                  <c:v>31.8</c:v>
                </c:pt>
                <c:pt idx="5">
                  <c:v>40.799999999999997</c:v>
                </c:pt>
                <c:pt idx="6">
                  <c:v>38.4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4D-4C0F-8F17-C72EA6D5CF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0"/>
        <c:axId val="200742576"/>
        <c:axId val="200740400"/>
      </c:barChart>
      <c:catAx>
        <c:axId val="200742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00740400"/>
        <c:crosses val="autoZero"/>
        <c:auto val="1"/>
        <c:lblAlgn val="ctr"/>
        <c:lblOffset val="100"/>
        <c:noMultiLvlLbl val="0"/>
      </c:catAx>
      <c:valAx>
        <c:axId val="200740400"/>
        <c:scaling>
          <c:orientation val="minMax"/>
          <c:max val="75"/>
          <c:min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0074257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sz="1200"/>
      </a:pPr>
      <a:endParaRPr lang="ko-K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결과 값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6">
                    <a:lumMod val="7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5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Sheet1!$A$2:$B$4</c:f>
              <c:multiLvlStrCache>
                <c:ptCount val="3"/>
                <c:lvl>
                  <c:pt idx="0">
                    <c:v>영역만족도</c:v>
                  </c:pt>
                  <c:pt idx="1">
                    <c:v>학과 행정</c:v>
                  </c:pt>
                  <c:pt idx="2">
                    <c:v>대학 행정</c:v>
                  </c:pt>
                </c:lvl>
                <c:lvl>
                  <c:pt idx="0">
                    <c:v>행정 서비스</c:v>
                  </c:pt>
                </c:lvl>
              </c:multiLvlStrCache>
            </c:multiLvl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52.3</c:v>
                </c:pt>
                <c:pt idx="1">
                  <c:v>58.4</c:v>
                </c:pt>
                <c:pt idx="2">
                  <c:v>46.2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4D-4C0F-8F17-C72EA6D5CF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0"/>
        <c:axId val="200740944"/>
        <c:axId val="200749648"/>
      </c:barChart>
      <c:catAx>
        <c:axId val="20074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00749648"/>
        <c:crosses val="autoZero"/>
        <c:auto val="1"/>
        <c:lblAlgn val="ctr"/>
        <c:lblOffset val="100"/>
        <c:noMultiLvlLbl val="0"/>
      </c:catAx>
      <c:valAx>
        <c:axId val="200749648"/>
        <c:scaling>
          <c:orientation val="minMax"/>
          <c:max val="75"/>
          <c:min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0074094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sz="1200"/>
      </a:pPr>
      <a:endParaRPr lang="ko-K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결과 값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6">
                    <a:lumMod val="7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5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Sheet1!$A$2:$B$7</c:f>
              <c:multiLvlStrCache>
                <c:ptCount val="6"/>
                <c:lvl>
                  <c:pt idx="0">
                    <c:v>영역만족도</c:v>
                  </c:pt>
                  <c:pt idx="1">
                    <c:v>장학제도</c:v>
                  </c:pt>
                  <c:pt idx="2">
                    <c:v>대학상담</c:v>
                  </c:pt>
                  <c:pt idx="3">
                    <c:v>지도교수</c:v>
                  </c:pt>
                  <c:pt idx="4">
                    <c:v>동아리</c:v>
                  </c:pt>
                  <c:pt idx="5">
                    <c:v>예비군</c:v>
                  </c:pt>
                </c:lvl>
                <c:lvl>
                  <c:pt idx="0">
                    <c:v>학생활동지원</c:v>
                  </c:pt>
                </c:lvl>
              </c:multiLvlStrCache>
            </c:multiLvl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45.8</c:v>
                </c:pt>
                <c:pt idx="1">
                  <c:v>40.200000000000003</c:v>
                </c:pt>
                <c:pt idx="2">
                  <c:v>44.3</c:v>
                </c:pt>
                <c:pt idx="3">
                  <c:v>54.2</c:v>
                </c:pt>
                <c:pt idx="4">
                  <c:v>46.4</c:v>
                </c:pt>
                <c:pt idx="5">
                  <c:v>54.2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4D-4C0F-8F17-C72EA6D5CF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0"/>
        <c:axId val="200748560"/>
        <c:axId val="200738224"/>
      </c:barChart>
      <c:catAx>
        <c:axId val="200748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00738224"/>
        <c:crosses val="autoZero"/>
        <c:auto val="1"/>
        <c:lblAlgn val="ctr"/>
        <c:lblOffset val="100"/>
        <c:noMultiLvlLbl val="0"/>
      </c:catAx>
      <c:valAx>
        <c:axId val="200738224"/>
        <c:scaling>
          <c:orientation val="minMax"/>
          <c:max val="75"/>
          <c:min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0074856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sz="1200"/>
      </a:pPr>
      <a:endParaRPr lang="ko-K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결과 값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6">
                    <a:lumMod val="7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</c:dPt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Sheet1!$A$2:$B$10</c:f>
              <c:multiLvlStrCache>
                <c:ptCount val="9"/>
                <c:lvl>
                  <c:pt idx="0">
                    <c:v>영역만족도</c:v>
                  </c:pt>
                  <c:pt idx="1">
                    <c:v>외국어 
교육</c:v>
                  </c:pt>
                  <c:pt idx="2">
                    <c:v>전공 
자격증</c:v>
                  </c:pt>
                  <c:pt idx="3">
                    <c:v>전공 외 
자격증</c:v>
                  </c:pt>
                  <c:pt idx="4">
                    <c:v>학생이력
관리시스템</c:v>
                  </c:pt>
                  <c:pt idx="5">
                    <c:v>취업</c:v>
                  </c:pt>
                  <c:pt idx="6">
                    <c:v>창업</c:v>
                  </c:pt>
                  <c:pt idx="7">
                    <c:v>비정규
프로그램</c:v>
                  </c:pt>
                  <c:pt idx="8">
                    <c:v>대학생활</c:v>
                  </c:pt>
                </c:lvl>
                <c:lvl>
                  <c:pt idx="0">
                    <c:v>학생역량강화 및 취•창업지원</c:v>
                  </c:pt>
                </c:lvl>
              </c:multiLvlStrCache>
            </c:multiLvl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43.6</c:v>
                </c:pt>
                <c:pt idx="1">
                  <c:v>44.6</c:v>
                </c:pt>
                <c:pt idx="2">
                  <c:v>44.2</c:v>
                </c:pt>
                <c:pt idx="3">
                  <c:v>43.5</c:v>
                </c:pt>
                <c:pt idx="4">
                  <c:v>46.6</c:v>
                </c:pt>
                <c:pt idx="5">
                  <c:v>40.700000000000003</c:v>
                </c:pt>
                <c:pt idx="6">
                  <c:v>39.799999999999997</c:v>
                </c:pt>
                <c:pt idx="7" formatCode="0.0">
                  <c:v>45.2</c:v>
                </c:pt>
                <c:pt idx="8" formatCode="0.0">
                  <c:v>54.2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4D-4C0F-8F17-C72EA6D5CF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0"/>
        <c:axId val="200741488"/>
        <c:axId val="200750192"/>
      </c:barChart>
      <c:catAx>
        <c:axId val="200741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00750192"/>
        <c:crosses val="autoZero"/>
        <c:auto val="1"/>
        <c:lblAlgn val="ctr"/>
        <c:lblOffset val="100"/>
        <c:noMultiLvlLbl val="0"/>
      </c:catAx>
      <c:valAx>
        <c:axId val="200750192"/>
        <c:scaling>
          <c:orientation val="minMax"/>
          <c:max val="75"/>
          <c:min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007414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sz="1200"/>
      </a:pPr>
      <a:endParaRPr lang="ko-K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결과 값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6">
                    <a:lumMod val="7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Sheet1!$A$2:$B$8</c:f>
              <c:multiLvlStrCache>
                <c:ptCount val="7"/>
                <c:lvl>
                  <c:pt idx="0">
                    <c:v>영역만족도</c:v>
                  </c:pt>
                  <c:pt idx="1">
                    <c:v>전공</c:v>
                  </c:pt>
                  <c:pt idx="2">
                    <c:v>교양</c:v>
                  </c:pt>
                  <c:pt idx="3">
                    <c:v>실습</c:v>
                  </c:pt>
                  <c:pt idx="4">
                    <c:v>기초학습능력</c:v>
                  </c:pt>
                  <c:pt idx="5">
                    <c:v>현장체험</c:v>
                  </c:pt>
                  <c:pt idx="6">
                    <c:v>산학협력</c:v>
                  </c:pt>
                </c:lvl>
                <c:lvl>
                  <c:pt idx="0">
                    <c:v>교육과정 및 운영</c:v>
                  </c:pt>
                </c:lvl>
              </c:multiLvlStrCache>
            </c:multiLvlStrRef>
          </c:cat>
          <c:val>
            <c:numRef>
              <c:f>Sheet1!$C$2:$C$8</c:f>
              <c:numCache>
                <c:formatCode>0.0</c:formatCode>
                <c:ptCount val="7"/>
                <c:pt idx="0">
                  <c:v>44.8</c:v>
                </c:pt>
                <c:pt idx="1">
                  <c:v>54.8</c:v>
                </c:pt>
                <c:pt idx="2">
                  <c:v>37.9</c:v>
                </c:pt>
                <c:pt idx="3">
                  <c:v>43.6</c:v>
                </c:pt>
                <c:pt idx="4">
                  <c:v>43.2</c:v>
                </c:pt>
                <c:pt idx="5">
                  <c:v>43</c:v>
                </c:pt>
                <c:pt idx="6">
                  <c:v>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4D-4C0F-8F17-C72EA6D5CF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0"/>
        <c:axId val="200737680"/>
        <c:axId val="200738768"/>
      </c:barChart>
      <c:catAx>
        <c:axId val="200737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00738768"/>
        <c:crosses val="autoZero"/>
        <c:auto val="1"/>
        <c:lblAlgn val="ctr"/>
        <c:lblOffset val="100"/>
        <c:noMultiLvlLbl val="0"/>
      </c:catAx>
      <c:valAx>
        <c:axId val="200738768"/>
        <c:scaling>
          <c:orientation val="minMax"/>
          <c:max val="75"/>
          <c:min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0073768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sz="1200"/>
      </a:pPr>
      <a:endParaRPr lang="ko-K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결과 값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6">
                    <a:lumMod val="7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5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Sheet1!$A$2:$B$4</c:f>
              <c:multiLvlStrCache>
                <c:ptCount val="3"/>
                <c:lvl>
                  <c:pt idx="0">
                    <c:v>영역만족도</c:v>
                  </c:pt>
                  <c:pt idx="1">
                    <c:v>교수•학습</c:v>
                  </c:pt>
                  <c:pt idx="2">
                    <c:v>강의</c:v>
                  </c:pt>
                </c:lvl>
                <c:lvl>
                  <c:pt idx="0">
                    <c:v>교수•학습-강의</c:v>
                  </c:pt>
                </c:lvl>
              </c:multiLvlStrCache>
            </c:multiLvlStrRef>
          </c:cat>
          <c:val>
            <c:numRef>
              <c:f>Sheet1!$C$2:$C$4</c:f>
              <c:numCache>
                <c:formatCode>0.0</c:formatCode>
                <c:ptCount val="3"/>
                <c:pt idx="0">
                  <c:v>63</c:v>
                </c:pt>
                <c:pt idx="1">
                  <c:v>60.5</c:v>
                </c:pt>
                <c:pt idx="2">
                  <c:v>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4D-4C0F-8F17-C72EA6D5CF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0"/>
        <c:axId val="200751280"/>
        <c:axId val="200743120"/>
      </c:barChart>
      <c:catAx>
        <c:axId val="200751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00743120"/>
        <c:crosses val="autoZero"/>
        <c:auto val="1"/>
        <c:lblAlgn val="ctr"/>
        <c:lblOffset val="100"/>
        <c:noMultiLvlLbl val="0"/>
      </c:catAx>
      <c:valAx>
        <c:axId val="200743120"/>
        <c:scaling>
          <c:orientation val="minMax"/>
          <c:max val="75"/>
          <c:min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0075128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sz="1200"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D45476-8C4B-440C-8E96-FAE2434EBBC7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B1724449-B672-4726-AAB2-93E26C7DA2D7}">
      <dgm:prSet phldrT="[텍스트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latinLnBrk="1"/>
          <a:r>
            <a:rPr lang="ko-KR" altLang="en-US" sz="1400" b="1" dirty="0" smtClean="0"/>
            <a:t>종합 만족도</a:t>
          </a:r>
          <a:endParaRPr lang="en-US" altLang="ko-KR" sz="1400" b="1" dirty="0" smtClean="0"/>
        </a:p>
        <a:p>
          <a:pPr latinLnBrk="1"/>
          <a:r>
            <a:rPr lang="en-US" altLang="ko-KR" sz="1400" b="1" dirty="0" smtClean="0"/>
            <a:t>47.7</a:t>
          </a:r>
          <a:r>
            <a:rPr lang="ko-KR" altLang="en-US" sz="1400" b="1" dirty="0" smtClean="0"/>
            <a:t>점</a:t>
          </a:r>
          <a:endParaRPr lang="ko-KR" altLang="en-US" sz="1400" b="1" dirty="0"/>
        </a:p>
      </dgm:t>
    </dgm:pt>
    <dgm:pt modelId="{485F0869-F636-47DC-81A9-B451C78BEB01}" type="parTrans" cxnId="{47B5DA4E-B5E1-48DB-8B7B-283961CD8054}">
      <dgm:prSet/>
      <dgm:spPr/>
      <dgm:t>
        <a:bodyPr/>
        <a:lstStyle/>
        <a:p>
          <a:pPr latinLnBrk="1"/>
          <a:endParaRPr lang="ko-KR" altLang="en-US"/>
        </a:p>
      </dgm:t>
    </dgm:pt>
    <dgm:pt modelId="{DF9A5407-28A6-4524-9494-5E2730D000A9}" type="sibTrans" cxnId="{47B5DA4E-B5E1-48DB-8B7B-283961CD8054}">
      <dgm:prSet/>
      <dgm:spPr/>
      <dgm:t>
        <a:bodyPr/>
        <a:lstStyle/>
        <a:p>
          <a:pPr latinLnBrk="1"/>
          <a:endParaRPr lang="ko-KR" altLang="en-US"/>
        </a:p>
      </dgm:t>
    </dgm:pt>
    <dgm:pt modelId="{94AC5C6C-B8D0-440D-A0AC-A8BE854AEF6F}">
      <dgm:prSet phldrT="[텍스트]" custT="1"/>
      <dgm:spPr>
        <a:solidFill>
          <a:schemeClr val="bg2">
            <a:lumMod val="50000"/>
          </a:schemeClr>
        </a:solidFill>
      </dgm:spPr>
      <dgm:t>
        <a:bodyPr/>
        <a:lstStyle/>
        <a:p>
          <a:pPr latinLnBrk="1"/>
          <a:r>
            <a:rPr lang="ko-KR" altLang="en-US" sz="1300" b="1" dirty="0" smtClean="0"/>
            <a:t>대학 인프라</a:t>
          </a:r>
          <a:endParaRPr lang="en-US" altLang="ko-KR" sz="1300" b="1" dirty="0" smtClean="0"/>
        </a:p>
        <a:p>
          <a:pPr latinLnBrk="1"/>
          <a:r>
            <a:rPr lang="en-US" altLang="ko-KR" sz="1300" b="1" dirty="0" smtClean="0"/>
            <a:t>44.2</a:t>
          </a:r>
          <a:r>
            <a:rPr lang="ko-KR" altLang="en-US" sz="1300" b="1" dirty="0" smtClean="0"/>
            <a:t>점</a:t>
          </a:r>
          <a:endParaRPr lang="ko-KR" altLang="en-US" sz="1300" b="1" dirty="0"/>
        </a:p>
      </dgm:t>
    </dgm:pt>
    <dgm:pt modelId="{6DCE453C-6B9C-40B5-9D77-DA621BA8E52E}" type="parTrans" cxnId="{CA2241B7-77C7-4290-8D0D-B1F7E5EC73B7}">
      <dgm:prSet/>
      <dgm:spPr/>
      <dgm:t>
        <a:bodyPr/>
        <a:lstStyle/>
        <a:p>
          <a:pPr latinLnBrk="1"/>
          <a:endParaRPr lang="ko-KR" altLang="en-US"/>
        </a:p>
      </dgm:t>
    </dgm:pt>
    <dgm:pt modelId="{143B5DCC-DFA7-462B-8670-ED0B71BF5158}" type="sibTrans" cxnId="{CA2241B7-77C7-4290-8D0D-B1F7E5EC73B7}">
      <dgm:prSet/>
      <dgm:spPr/>
      <dgm:t>
        <a:bodyPr/>
        <a:lstStyle/>
        <a:p>
          <a:pPr latinLnBrk="1"/>
          <a:endParaRPr lang="ko-KR" altLang="en-US"/>
        </a:p>
      </dgm:t>
    </dgm:pt>
    <dgm:pt modelId="{696D1739-0214-40C6-A94B-E09B151EB736}">
      <dgm:prSet phldrT="[텍스트]" custT="1"/>
      <dgm:spPr>
        <a:solidFill>
          <a:schemeClr val="accent6"/>
        </a:solidFill>
      </dgm:spPr>
      <dgm:t>
        <a:bodyPr/>
        <a:lstStyle/>
        <a:p>
          <a:pPr latinLnBrk="1"/>
          <a:r>
            <a:rPr lang="ko-KR" altLang="en-US" sz="1300" b="1" dirty="0" smtClean="0"/>
            <a:t>행정 서비스</a:t>
          </a:r>
          <a:endParaRPr lang="en-US" altLang="ko-KR" sz="1300" b="1" dirty="0" smtClean="0"/>
        </a:p>
        <a:p>
          <a:pPr latinLnBrk="1"/>
          <a:r>
            <a:rPr lang="en-US" altLang="ko-KR" sz="1300" b="1" dirty="0" smtClean="0"/>
            <a:t>52.3</a:t>
          </a:r>
          <a:r>
            <a:rPr lang="ko-KR" altLang="en-US" sz="1300" b="1" dirty="0" smtClean="0"/>
            <a:t>점</a:t>
          </a:r>
          <a:endParaRPr lang="ko-KR" altLang="en-US" sz="1300" b="1" dirty="0"/>
        </a:p>
      </dgm:t>
    </dgm:pt>
    <dgm:pt modelId="{8EED9363-DD0F-43CB-94C1-022C0E536210}" type="parTrans" cxnId="{810DA1B2-50C6-4081-8487-CB726DEB46EE}">
      <dgm:prSet/>
      <dgm:spPr/>
      <dgm:t>
        <a:bodyPr/>
        <a:lstStyle/>
        <a:p>
          <a:pPr latinLnBrk="1"/>
          <a:endParaRPr lang="ko-KR" altLang="en-US"/>
        </a:p>
      </dgm:t>
    </dgm:pt>
    <dgm:pt modelId="{1C5E4761-3750-4BF3-91DE-EF150BAA2077}" type="sibTrans" cxnId="{810DA1B2-50C6-4081-8487-CB726DEB46EE}">
      <dgm:prSet/>
      <dgm:spPr/>
      <dgm:t>
        <a:bodyPr/>
        <a:lstStyle/>
        <a:p>
          <a:pPr latinLnBrk="1"/>
          <a:endParaRPr lang="ko-KR" altLang="en-US"/>
        </a:p>
      </dgm:t>
    </dgm:pt>
    <dgm:pt modelId="{247323BF-67E4-4E3B-BC08-BE8562941E15}">
      <dgm:prSet phldrT="[텍스트]" custT="1"/>
      <dgm:spPr>
        <a:solidFill>
          <a:schemeClr val="accent5"/>
        </a:solidFill>
      </dgm:spPr>
      <dgm:t>
        <a:bodyPr/>
        <a:lstStyle/>
        <a:p>
          <a:pPr latinLnBrk="1"/>
          <a:r>
            <a:rPr lang="ko-KR" altLang="en-US" sz="1300" b="1" dirty="0" smtClean="0"/>
            <a:t>학생활동지원</a:t>
          </a:r>
          <a:endParaRPr lang="en-US" altLang="ko-KR" sz="1300" b="1" dirty="0" smtClean="0"/>
        </a:p>
        <a:p>
          <a:pPr latinLnBrk="1"/>
          <a:r>
            <a:rPr lang="en-US" altLang="ko-KR" sz="1300" b="1" dirty="0" smtClean="0"/>
            <a:t>45.8</a:t>
          </a:r>
          <a:r>
            <a:rPr lang="ko-KR" altLang="en-US" sz="1300" b="1" dirty="0" smtClean="0"/>
            <a:t>점</a:t>
          </a:r>
          <a:endParaRPr lang="ko-KR" altLang="en-US" sz="1300" b="1" dirty="0"/>
        </a:p>
      </dgm:t>
    </dgm:pt>
    <dgm:pt modelId="{0D5EEA3E-9E58-48DE-9816-3700EE94F89C}" type="parTrans" cxnId="{4AB632A6-3815-4082-8BA0-23576AE9FDEC}">
      <dgm:prSet/>
      <dgm:spPr/>
      <dgm:t>
        <a:bodyPr/>
        <a:lstStyle/>
        <a:p>
          <a:pPr latinLnBrk="1"/>
          <a:endParaRPr lang="ko-KR" altLang="en-US"/>
        </a:p>
      </dgm:t>
    </dgm:pt>
    <dgm:pt modelId="{559A515C-5833-4D0A-9C8A-A50B661AF310}" type="sibTrans" cxnId="{4AB632A6-3815-4082-8BA0-23576AE9FDEC}">
      <dgm:prSet/>
      <dgm:spPr/>
      <dgm:t>
        <a:bodyPr/>
        <a:lstStyle/>
        <a:p>
          <a:pPr latinLnBrk="1"/>
          <a:endParaRPr lang="ko-KR" altLang="en-US"/>
        </a:p>
      </dgm:t>
    </dgm:pt>
    <dgm:pt modelId="{0F485016-F7AB-49AC-A650-6B68A1431BA5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latinLnBrk="1"/>
          <a:r>
            <a:rPr lang="ko-KR" altLang="en-US" sz="1300" b="1" dirty="0" smtClean="0"/>
            <a:t>학생역량강화 및 </a:t>
          </a:r>
          <a:r>
            <a:rPr lang="ko-KR" altLang="en-US" sz="1300" b="1" dirty="0" err="1" smtClean="0"/>
            <a:t>취창업지원</a:t>
          </a:r>
          <a:endParaRPr lang="en-US" altLang="ko-KR" sz="1300" b="1" dirty="0" smtClean="0"/>
        </a:p>
        <a:p>
          <a:pPr latinLnBrk="1"/>
          <a:r>
            <a:rPr lang="en-US" altLang="ko-KR" sz="1300" b="1" dirty="0" smtClean="0"/>
            <a:t>43.6</a:t>
          </a:r>
          <a:r>
            <a:rPr lang="ko-KR" altLang="en-US" sz="1300" b="1" dirty="0" smtClean="0"/>
            <a:t>점</a:t>
          </a:r>
          <a:endParaRPr lang="ko-KR" altLang="en-US" sz="1300" b="1" dirty="0"/>
        </a:p>
      </dgm:t>
    </dgm:pt>
    <dgm:pt modelId="{E664A7D9-AD9B-4FE4-97BB-3D749118C25C}" type="parTrans" cxnId="{F6AF5A63-2915-4739-B992-99F368AC681A}">
      <dgm:prSet/>
      <dgm:spPr/>
      <dgm:t>
        <a:bodyPr/>
        <a:lstStyle/>
        <a:p>
          <a:pPr latinLnBrk="1"/>
          <a:endParaRPr lang="ko-KR" altLang="en-US"/>
        </a:p>
      </dgm:t>
    </dgm:pt>
    <dgm:pt modelId="{95A393E3-A5FD-4D78-8C0B-20167BDEB9DB}" type="sibTrans" cxnId="{F6AF5A63-2915-4739-B992-99F368AC681A}">
      <dgm:prSet/>
      <dgm:spPr/>
      <dgm:t>
        <a:bodyPr/>
        <a:lstStyle/>
        <a:p>
          <a:pPr latinLnBrk="1"/>
          <a:endParaRPr lang="ko-KR" altLang="en-US"/>
        </a:p>
      </dgm:t>
    </dgm:pt>
    <dgm:pt modelId="{8D8129A2-31E5-4595-8AF4-3A8D8DD8ED0E}">
      <dgm:prSet custT="1"/>
      <dgm:spPr>
        <a:solidFill>
          <a:schemeClr val="accent3"/>
        </a:solidFill>
      </dgm:spPr>
      <dgm:t>
        <a:bodyPr/>
        <a:lstStyle/>
        <a:p>
          <a:pPr latinLnBrk="1"/>
          <a:r>
            <a:rPr lang="ko-KR" altLang="en-US" sz="1300" b="1" dirty="0" smtClean="0"/>
            <a:t>교육과정 및 운영</a:t>
          </a:r>
          <a:endParaRPr lang="en-US" altLang="ko-KR" sz="1300" b="1" dirty="0" smtClean="0"/>
        </a:p>
        <a:p>
          <a:pPr latinLnBrk="1"/>
          <a:r>
            <a:rPr lang="en-US" altLang="ko-KR" sz="1300" b="1" dirty="0" smtClean="0"/>
            <a:t>44.8</a:t>
          </a:r>
          <a:r>
            <a:rPr lang="ko-KR" altLang="en-US" sz="1300" b="1" dirty="0" smtClean="0"/>
            <a:t>점</a:t>
          </a:r>
          <a:endParaRPr lang="ko-KR" altLang="en-US" sz="1300" b="1" dirty="0"/>
        </a:p>
      </dgm:t>
    </dgm:pt>
    <dgm:pt modelId="{BFF0C035-C957-4C47-B776-5C790A4C2FCF}" type="parTrans" cxnId="{E0EA2AE9-0B19-4E1B-BA88-F34D08AC2042}">
      <dgm:prSet/>
      <dgm:spPr/>
      <dgm:t>
        <a:bodyPr/>
        <a:lstStyle/>
        <a:p>
          <a:pPr latinLnBrk="1"/>
          <a:endParaRPr lang="ko-KR" altLang="en-US"/>
        </a:p>
      </dgm:t>
    </dgm:pt>
    <dgm:pt modelId="{224D6432-1FC8-4632-8BF2-2EF5E18A9F7D}" type="sibTrans" cxnId="{E0EA2AE9-0B19-4E1B-BA88-F34D08AC2042}">
      <dgm:prSet/>
      <dgm:spPr/>
      <dgm:t>
        <a:bodyPr/>
        <a:lstStyle/>
        <a:p>
          <a:pPr latinLnBrk="1"/>
          <a:endParaRPr lang="ko-KR" altLang="en-US"/>
        </a:p>
      </dgm:t>
    </dgm:pt>
    <dgm:pt modelId="{E73069C4-3FBE-44D7-B5C0-C6132AC8B1AF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latinLnBrk="1"/>
          <a:r>
            <a:rPr lang="ko-KR" altLang="en-US" sz="1300" b="1" dirty="0" smtClean="0"/>
            <a:t>교수</a:t>
          </a:r>
          <a:r>
            <a:rPr lang="en-US" altLang="ko-KR" sz="1300" b="1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•</a:t>
          </a:r>
          <a:r>
            <a:rPr lang="ko-KR" altLang="en-US" sz="1300" b="1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학습</a:t>
          </a:r>
          <a:r>
            <a:rPr lang="en-US" altLang="ko-KR" sz="1300" b="1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-</a:t>
          </a:r>
          <a:r>
            <a:rPr lang="ko-KR" altLang="en-US" sz="1300" b="1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강의</a:t>
          </a:r>
          <a:endParaRPr lang="en-US" altLang="ko-KR" sz="1300" b="1" dirty="0" smtClean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atinLnBrk="1"/>
          <a:r>
            <a:rPr lang="en-US" altLang="ko-KR" sz="1300" b="1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63.0</a:t>
          </a:r>
          <a:r>
            <a:rPr lang="ko-KR" altLang="en-US" sz="1300" b="1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점</a:t>
          </a:r>
          <a:endParaRPr lang="ko-KR" altLang="en-US" sz="1300" b="1" dirty="0"/>
        </a:p>
      </dgm:t>
    </dgm:pt>
    <dgm:pt modelId="{B9CC4CBA-2F95-47F3-85CF-95D284F59108}" type="parTrans" cxnId="{D9C65E61-B825-44C0-9AB0-A3899638F711}">
      <dgm:prSet/>
      <dgm:spPr/>
      <dgm:t>
        <a:bodyPr/>
        <a:lstStyle/>
        <a:p>
          <a:pPr latinLnBrk="1"/>
          <a:endParaRPr lang="ko-KR" altLang="en-US"/>
        </a:p>
      </dgm:t>
    </dgm:pt>
    <dgm:pt modelId="{19DBF09D-2216-4E93-8F0C-9D800E84CB0B}" type="sibTrans" cxnId="{D9C65E61-B825-44C0-9AB0-A3899638F711}">
      <dgm:prSet/>
      <dgm:spPr/>
      <dgm:t>
        <a:bodyPr/>
        <a:lstStyle/>
        <a:p>
          <a:pPr latinLnBrk="1"/>
          <a:endParaRPr lang="ko-KR" altLang="en-US"/>
        </a:p>
      </dgm:t>
    </dgm:pt>
    <dgm:pt modelId="{E592E840-8666-4C23-BFE3-5D7F0D3F11AC}" type="pres">
      <dgm:prSet presAssocID="{BAD45476-8C4B-440C-8E96-FAE2434EBBC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F7B13E4-5631-497D-8340-EEB370932B4D}" type="pres">
      <dgm:prSet presAssocID="{B1724449-B672-4726-AAB2-93E26C7DA2D7}" presName="singleCycle" presStyleCnt="0"/>
      <dgm:spPr/>
    </dgm:pt>
    <dgm:pt modelId="{1F3BD611-12E8-4695-A0CB-F80E0600955A}" type="pres">
      <dgm:prSet presAssocID="{B1724449-B672-4726-AAB2-93E26C7DA2D7}" presName="singleCenter" presStyleLbl="node1" presStyleIdx="0" presStyleCnt="7">
        <dgm:presLayoutVars>
          <dgm:chMax val="7"/>
          <dgm:chPref val="7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0ACC1C3-35BD-439F-B7C7-180CCE605A0F}" type="pres">
      <dgm:prSet presAssocID="{6DCE453C-6B9C-40B5-9D77-DA621BA8E52E}" presName="Name56" presStyleLbl="parChTrans1D2" presStyleIdx="0" presStyleCnt="6"/>
      <dgm:spPr/>
      <dgm:t>
        <a:bodyPr/>
        <a:lstStyle/>
        <a:p>
          <a:pPr latinLnBrk="1"/>
          <a:endParaRPr lang="ko-KR" altLang="en-US"/>
        </a:p>
      </dgm:t>
    </dgm:pt>
    <dgm:pt modelId="{B91C0621-F02C-4736-B6AE-325D57229786}" type="pres">
      <dgm:prSet presAssocID="{94AC5C6C-B8D0-440D-A0AC-A8BE854AEF6F}" presName="text0" presStyleLbl="node1" presStyleIdx="1" presStyleCnt="7" custScaleX="18589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7F6EBB4-8FD4-467A-A522-56A96197557A}" type="pres">
      <dgm:prSet presAssocID="{8EED9363-DD0F-43CB-94C1-022C0E536210}" presName="Name56" presStyleLbl="parChTrans1D2" presStyleIdx="1" presStyleCnt="6"/>
      <dgm:spPr/>
      <dgm:t>
        <a:bodyPr/>
        <a:lstStyle/>
        <a:p>
          <a:pPr latinLnBrk="1"/>
          <a:endParaRPr lang="ko-KR" altLang="en-US"/>
        </a:p>
      </dgm:t>
    </dgm:pt>
    <dgm:pt modelId="{CDE04D32-82A8-4B3E-934A-BC9F952EDC56}" type="pres">
      <dgm:prSet presAssocID="{696D1739-0214-40C6-A94B-E09B151EB736}" presName="text0" presStyleLbl="node1" presStyleIdx="2" presStyleCnt="7" custScaleX="185891" custRadScaleRad="138914" custRadScaleInc="2968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5B40221-A23D-4E2F-B80D-801D3EDF952C}" type="pres">
      <dgm:prSet presAssocID="{0D5EEA3E-9E58-48DE-9816-3700EE94F89C}" presName="Name56" presStyleLbl="parChTrans1D2" presStyleIdx="2" presStyleCnt="6"/>
      <dgm:spPr/>
      <dgm:t>
        <a:bodyPr/>
        <a:lstStyle/>
        <a:p>
          <a:pPr latinLnBrk="1"/>
          <a:endParaRPr lang="ko-KR" altLang="en-US"/>
        </a:p>
      </dgm:t>
    </dgm:pt>
    <dgm:pt modelId="{26CD441A-233F-4078-B990-9051CDE9B9E3}" type="pres">
      <dgm:prSet presAssocID="{247323BF-67E4-4E3B-BC08-BE8562941E15}" presName="text0" presStyleLbl="node1" presStyleIdx="3" presStyleCnt="7" custScaleX="185891" custRadScaleRad="138914" custRadScaleInc="-2968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63EDC72-B489-4480-8697-2D520D95BCA0}" type="pres">
      <dgm:prSet presAssocID="{E664A7D9-AD9B-4FE4-97BB-3D749118C25C}" presName="Name56" presStyleLbl="parChTrans1D2" presStyleIdx="3" presStyleCnt="6"/>
      <dgm:spPr/>
      <dgm:t>
        <a:bodyPr/>
        <a:lstStyle/>
        <a:p>
          <a:pPr latinLnBrk="1"/>
          <a:endParaRPr lang="ko-KR" altLang="en-US"/>
        </a:p>
      </dgm:t>
    </dgm:pt>
    <dgm:pt modelId="{0B06F68F-DA05-48F1-81E9-9777E897A524}" type="pres">
      <dgm:prSet presAssocID="{0F485016-F7AB-49AC-A650-6B68A1431BA5}" presName="text0" presStyleLbl="node1" presStyleIdx="4" presStyleCnt="7" custScaleX="18589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30349F2-CB2A-4BF5-A4A1-D7A527BF6324}" type="pres">
      <dgm:prSet presAssocID="{BFF0C035-C957-4C47-B776-5C790A4C2FCF}" presName="Name56" presStyleLbl="parChTrans1D2" presStyleIdx="4" presStyleCnt="6"/>
      <dgm:spPr/>
      <dgm:t>
        <a:bodyPr/>
        <a:lstStyle/>
        <a:p>
          <a:pPr latinLnBrk="1"/>
          <a:endParaRPr lang="ko-KR" altLang="en-US"/>
        </a:p>
      </dgm:t>
    </dgm:pt>
    <dgm:pt modelId="{719C7E4E-CB0B-4332-BD79-5FF6938D9351}" type="pres">
      <dgm:prSet presAssocID="{8D8129A2-31E5-4595-8AF4-3A8D8DD8ED0E}" presName="text0" presStyleLbl="node1" presStyleIdx="5" presStyleCnt="7" custScaleX="185891" custRadScaleRad="138914" custRadScaleInc="2968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499DD35-5747-43C8-A3F4-2F2F5FDDAF73}" type="pres">
      <dgm:prSet presAssocID="{B9CC4CBA-2F95-47F3-85CF-95D284F59108}" presName="Name56" presStyleLbl="parChTrans1D2" presStyleIdx="5" presStyleCnt="6"/>
      <dgm:spPr/>
      <dgm:t>
        <a:bodyPr/>
        <a:lstStyle/>
        <a:p>
          <a:pPr latinLnBrk="1"/>
          <a:endParaRPr lang="ko-KR" altLang="en-US"/>
        </a:p>
      </dgm:t>
    </dgm:pt>
    <dgm:pt modelId="{FF1A4562-EC9F-49C0-AA5A-8ED119259FE2}" type="pres">
      <dgm:prSet presAssocID="{E73069C4-3FBE-44D7-B5C0-C6132AC8B1AF}" presName="text0" presStyleLbl="node1" presStyleIdx="6" presStyleCnt="7" custScaleX="185891" custRadScaleRad="138914" custRadScaleInc="-2968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3EDA4AA9-943B-4770-97EB-ACF8B200BABD}" type="presOf" srcId="{E73069C4-3FBE-44D7-B5C0-C6132AC8B1AF}" destId="{FF1A4562-EC9F-49C0-AA5A-8ED119259FE2}" srcOrd="0" destOrd="0" presId="urn:microsoft.com/office/officeart/2008/layout/RadialCluster"/>
    <dgm:cxn modelId="{3E1690FF-0087-4043-92CF-64123990F7B3}" type="presOf" srcId="{B9CC4CBA-2F95-47F3-85CF-95D284F59108}" destId="{E499DD35-5747-43C8-A3F4-2F2F5FDDAF73}" srcOrd="0" destOrd="0" presId="urn:microsoft.com/office/officeart/2008/layout/RadialCluster"/>
    <dgm:cxn modelId="{81C8483D-54BB-457C-B432-53B67E74533A}" type="presOf" srcId="{0D5EEA3E-9E58-48DE-9816-3700EE94F89C}" destId="{15B40221-A23D-4E2F-B80D-801D3EDF952C}" srcOrd="0" destOrd="0" presId="urn:microsoft.com/office/officeart/2008/layout/RadialCluster"/>
    <dgm:cxn modelId="{826AF3BF-2DD2-4297-9A49-AE972B06E2CE}" type="presOf" srcId="{94AC5C6C-B8D0-440D-A0AC-A8BE854AEF6F}" destId="{B91C0621-F02C-4736-B6AE-325D57229786}" srcOrd="0" destOrd="0" presId="urn:microsoft.com/office/officeart/2008/layout/RadialCluster"/>
    <dgm:cxn modelId="{A759FF8E-E224-4612-BB70-D6D317861934}" type="presOf" srcId="{8D8129A2-31E5-4595-8AF4-3A8D8DD8ED0E}" destId="{719C7E4E-CB0B-4332-BD79-5FF6938D9351}" srcOrd="0" destOrd="0" presId="urn:microsoft.com/office/officeart/2008/layout/RadialCluster"/>
    <dgm:cxn modelId="{8944F232-1E5C-4BEC-BECD-C6EBED7CBEBD}" type="presOf" srcId="{0F485016-F7AB-49AC-A650-6B68A1431BA5}" destId="{0B06F68F-DA05-48F1-81E9-9777E897A524}" srcOrd="0" destOrd="0" presId="urn:microsoft.com/office/officeart/2008/layout/RadialCluster"/>
    <dgm:cxn modelId="{F6AF5A63-2915-4739-B992-99F368AC681A}" srcId="{B1724449-B672-4726-AAB2-93E26C7DA2D7}" destId="{0F485016-F7AB-49AC-A650-6B68A1431BA5}" srcOrd="3" destOrd="0" parTransId="{E664A7D9-AD9B-4FE4-97BB-3D749118C25C}" sibTransId="{95A393E3-A5FD-4D78-8C0B-20167BDEB9DB}"/>
    <dgm:cxn modelId="{D24B5663-740E-422B-AFD2-24BE48799EFF}" type="presOf" srcId="{E664A7D9-AD9B-4FE4-97BB-3D749118C25C}" destId="{663EDC72-B489-4480-8697-2D520D95BCA0}" srcOrd="0" destOrd="0" presId="urn:microsoft.com/office/officeart/2008/layout/RadialCluster"/>
    <dgm:cxn modelId="{47B5DA4E-B5E1-48DB-8B7B-283961CD8054}" srcId="{BAD45476-8C4B-440C-8E96-FAE2434EBBC7}" destId="{B1724449-B672-4726-AAB2-93E26C7DA2D7}" srcOrd="0" destOrd="0" parTransId="{485F0869-F636-47DC-81A9-B451C78BEB01}" sibTransId="{DF9A5407-28A6-4524-9494-5E2730D000A9}"/>
    <dgm:cxn modelId="{810DA1B2-50C6-4081-8487-CB726DEB46EE}" srcId="{B1724449-B672-4726-AAB2-93E26C7DA2D7}" destId="{696D1739-0214-40C6-A94B-E09B151EB736}" srcOrd="1" destOrd="0" parTransId="{8EED9363-DD0F-43CB-94C1-022C0E536210}" sibTransId="{1C5E4761-3750-4BF3-91DE-EF150BAA2077}"/>
    <dgm:cxn modelId="{95795BF4-4085-4312-ADB1-C6918DEE1ED6}" type="presOf" srcId="{696D1739-0214-40C6-A94B-E09B151EB736}" destId="{CDE04D32-82A8-4B3E-934A-BC9F952EDC56}" srcOrd="0" destOrd="0" presId="urn:microsoft.com/office/officeart/2008/layout/RadialCluster"/>
    <dgm:cxn modelId="{D9C65E61-B825-44C0-9AB0-A3899638F711}" srcId="{B1724449-B672-4726-AAB2-93E26C7DA2D7}" destId="{E73069C4-3FBE-44D7-B5C0-C6132AC8B1AF}" srcOrd="5" destOrd="0" parTransId="{B9CC4CBA-2F95-47F3-85CF-95D284F59108}" sibTransId="{19DBF09D-2216-4E93-8F0C-9D800E84CB0B}"/>
    <dgm:cxn modelId="{7C922623-8AF9-44F0-AAC3-172691466AFB}" type="presOf" srcId="{247323BF-67E4-4E3B-BC08-BE8562941E15}" destId="{26CD441A-233F-4078-B990-9051CDE9B9E3}" srcOrd="0" destOrd="0" presId="urn:microsoft.com/office/officeart/2008/layout/RadialCluster"/>
    <dgm:cxn modelId="{F5B17A2E-6968-4ACA-A266-6AC74A08C4A0}" type="presOf" srcId="{B1724449-B672-4726-AAB2-93E26C7DA2D7}" destId="{1F3BD611-12E8-4695-A0CB-F80E0600955A}" srcOrd="0" destOrd="0" presId="urn:microsoft.com/office/officeart/2008/layout/RadialCluster"/>
    <dgm:cxn modelId="{00F6DB02-27EC-41C3-9776-51E835C578E9}" type="presOf" srcId="{6DCE453C-6B9C-40B5-9D77-DA621BA8E52E}" destId="{B0ACC1C3-35BD-439F-B7C7-180CCE605A0F}" srcOrd="0" destOrd="0" presId="urn:microsoft.com/office/officeart/2008/layout/RadialCluster"/>
    <dgm:cxn modelId="{E0EA2AE9-0B19-4E1B-BA88-F34D08AC2042}" srcId="{B1724449-B672-4726-AAB2-93E26C7DA2D7}" destId="{8D8129A2-31E5-4595-8AF4-3A8D8DD8ED0E}" srcOrd="4" destOrd="0" parTransId="{BFF0C035-C957-4C47-B776-5C790A4C2FCF}" sibTransId="{224D6432-1FC8-4632-8BF2-2EF5E18A9F7D}"/>
    <dgm:cxn modelId="{EAFC7F2E-1006-4B99-9AF6-40F187F1C663}" type="presOf" srcId="{8EED9363-DD0F-43CB-94C1-022C0E536210}" destId="{87F6EBB4-8FD4-467A-A522-56A96197557A}" srcOrd="0" destOrd="0" presId="urn:microsoft.com/office/officeart/2008/layout/RadialCluster"/>
    <dgm:cxn modelId="{1B0241AA-242D-472F-87FB-92F2883AFA74}" type="presOf" srcId="{BFF0C035-C957-4C47-B776-5C790A4C2FCF}" destId="{B30349F2-CB2A-4BF5-A4A1-D7A527BF6324}" srcOrd="0" destOrd="0" presId="urn:microsoft.com/office/officeart/2008/layout/RadialCluster"/>
    <dgm:cxn modelId="{CA2241B7-77C7-4290-8D0D-B1F7E5EC73B7}" srcId="{B1724449-B672-4726-AAB2-93E26C7DA2D7}" destId="{94AC5C6C-B8D0-440D-A0AC-A8BE854AEF6F}" srcOrd="0" destOrd="0" parTransId="{6DCE453C-6B9C-40B5-9D77-DA621BA8E52E}" sibTransId="{143B5DCC-DFA7-462B-8670-ED0B71BF5158}"/>
    <dgm:cxn modelId="{4AB632A6-3815-4082-8BA0-23576AE9FDEC}" srcId="{B1724449-B672-4726-AAB2-93E26C7DA2D7}" destId="{247323BF-67E4-4E3B-BC08-BE8562941E15}" srcOrd="2" destOrd="0" parTransId="{0D5EEA3E-9E58-48DE-9816-3700EE94F89C}" sibTransId="{559A515C-5833-4D0A-9C8A-A50B661AF310}"/>
    <dgm:cxn modelId="{6255B3EB-1716-4164-920B-43F6A676C99E}" type="presOf" srcId="{BAD45476-8C4B-440C-8E96-FAE2434EBBC7}" destId="{E592E840-8666-4C23-BFE3-5D7F0D3F11AC}" srcOrd="0" destOrd="0" presId="urn:microsoft.com/office/officeart/2008/layout/RadialCluster"/>
    <dgm:cxn modelId="{8CE9A3FF-96C4-4A8E-8493-004B461735CA}" type="presParOf" srcId="{E592E840-8666-4C23-BFE3-5D7F0D3F11AC}" destId="{1F7B13E4-5631-497D-8340-EEB370932B4D}" srcOrd="0" destOrd="0" presId="urn:microsoft.com/office/officeart/2008/layout/RadialCluster"/>
    <dgm:cxn modelId="{BDDC2377-394D-4670-96C2-D5029BD4650A}" type="presParOf" srcId="{1F7B13E4-5631-497D-8340-EEB370932B4D}" destId="{1F3BD611-12E8-4695-A0CB-F80E0600955A}" srcOrd="0" destOrd="0" presId="urn:microsoft.com/office/officeart/2008/layout/RadialCluster"/>
    <dgm:cxn modelId="{1B27238A-E8A9-4884-BB57-19924A852448}" type="presParOf" srcId="{1F7B13E4-5631-497D-8340-EEB370932B4D}" destId="{B0ACC1C3-35BD-439F-B7C7-180CCE605A0F}" srcOrd="1" destOrd="0" presId="urn:microsoft.com/office/officeart/2008/layout/RadialCluster"/>
    <dgm:cxn modelId="{EC8F1993-0FA1-4E8F-9154-9E5DB13E737D}" type="presParOf" srcId="{1F7B13E4-5631-497D-8340-EEB370932B4D}" destId="{B91C0621-F02C-4736-B6AE-325D57229786}" srcOrd="2" destOrd="0" presId="urn:microsoft.com/office/officeart/2008/layout/RadialCluster"/>
    <dgm:cxn modelId="{F4626189-DFC1-4E93-A88E-3183D075C7CE}" type="presParOf" srcId="{1F7B13E4-5631-497D-8340-EEB370932B4D}" destId="{87F6EBB4-8FD4-467A-A522-56A96197557A}" srcOrd="3" destOrd="0" presId="urn:microsoft.com/office/officeart/2008/layout/RadialCluster"/>
    <dgm:cxn modelId="{9A81BEB8-A310-44BD-A1C4-9F85525DE35E}" type="presParOf" srcId="{1F7B13E4-5631-497D-8340-EEB370932B4D}" destId="{CDE04D32-82A8-4B3E-934A-BC9F952EDC56}" srcOrd="4" destOrd="0" presId="urn:microsoft.com/office/officeart/2008/layout/RadialCluster"/>
    <dgm:cxn modelId="{EEA51902-2281-45C4-9EBA-FF4B0A12E3BF}" type="presParOf" srcId="{1F7B13E4-5631-497D-8340-EEB370932B4D}" destId="{15B40221-A23D-4E2F-B80D-801D3EDF952C}" srcOrd="5" destOrd="0" presId="urn:microsoft.com/office/officeart/2008/layout/RadialCluster"/>
    <dgm:cxn modelId="{99F3637F-C079-4C7F-9977-37D8E9DDC143}" type="presParOf" srcId="{1F7B13E4-5631-497D-8340-EEB370932B4D}" destId="{26CD441A-233F-4078-B990-9051CDE9B9E3}" srcOrd="6" destOrd="0" presId="urn:microsoft.com/office/officeart/2008/layout/RadialCluster"/>
    <dgm:cxn modelId="{F2C2429A-9246-4D47-A7E6-EB61368F31D4}" type="presParOf" srcId="{1F7B13E4-5631-497D-8340-EEB370932B4D}" destId="{663EDC72-B489-4480-8697-2D520D95BCA0}" srcOrd="7" destOrd="0" presId="urn:microsoft.com/office/officeart/2008/layout/RadialCluster"/>
    <dgm:cxn modelId="{96DC8BA8-71E5-41A9-931E-7532E7928013}" type="presParOf" srcId="{1F7B13E4-5631-497D-8340-EEB370932B4D}" destId="{0B06F68F-DA05-48F1-81E9-9777E897A524}" srcOrd="8" destOrd="0" presId="urn:microsoft.com/office/officeart/2008/layout/RadialCluster"/>
    <dgm:cxn modelId="{B502DBB2-CDB2-47BF-9454-FE8105AC6791}" type="presParOf" srcId="{1F7B13E4-5631-497D-8340-EEB370932B4D}" destId="{B30349F2-CB2A-4BF5-A4A1-D7A527BF6324}" srcOrd="9" destOrd="0" presId="urn:microsoft.com/office/officeart/2008/layout/RadialCluster"/>
    <dgm:cxn modelId="{E1BA8C30-E123-45E5-B4B8-818DC12FFD35}" type="presParOf" srcId="{1F7B13E4-5631-497D-8340-EEB370932B4D}" destId="{719C7E4E-CB0B-4332-BD79-5FF6938D9351}" srcOrd="10" destOrd="0" presId="urn:microsoft.com/office/officeart/2008/layout/RadialCluster"/>
    <dgm:cxn modelId="{A75FE76F-D622-40D6-AB83-752F3B846847}" type="presParOf" srcId="{1F7B13E4-5631-497D-8340-EEB370932B4D}" destId="{E499DD35-5747-43C8-A3F4-2F2F5FDDAF73}" srcOrd="11" destOrd="0" presId="urn:microsoft.com/office/officeart/2008/layout/RadialCluster"/>
    <dgm:cxn modelId="{1CFD8772-DA8C-4BCD-A65D-9F26A911C364}" type="presParOf" srcId="{1F7B13E4-5631-497D-8340-EEB370932B4D}" destId="{FF1A4562-EC9F-49C0-AA5A-8ED119259FE2}" srcOrd="1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3BD611-12E8-4695-A0CB-F80E0600955A}">
      <dsp:nvSpPr>
        <dsp:cNvPr id="0" name=""/>
        <dsp:cNvSpPr/>
      </dsp:nvSpPr>
      <dsp:spPr>
        <a:xfrm>
          <a:off x="3813571" y="1436290"/>
          <a:ext cx="1231106" cy="1231106"/>
        </a:xfrm>
        <a:prstGeom prst="roundRect">
          <a:avLst/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b="1" kern="1200" dirty="0" smtClean="0"/>
            <a:t>종합 만족도</a:t>
          </a:r>
          <a:endParaRPr lang="en-US" altLang="ko-KR" sz="1400" b="1" kern="1200" dirty="0" smtClean="0"/>
        </a:p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400" b="1" kern="1200" dirty="0" smtClean="0"/>
            <a:t>47.7</a:t>
          </a:r>
          <a:r>
            <a:rPr lang="ko-KR" altLang="en-US" sz="1400" b="1" kern="1200" dirty="0" smtClean="0"/>
            <a:t>점</a:t>
          </a:r>
          <a:endParaRPr lang="ko-KR" altLang="en-US" sz="1400" b="1" kern="1200" dirty="0"/>
        </a:p>
      </dsp:txBody>
      <dsp:txXfrm>
        <a:off x="3873669" y="1496388"/>
        <a:ext cx="1110910" cy="1110910"/>
      </dsp:txXfrm>
    </dsp:sp>
    <dsp:sp modelId="{B0ACC1C3-35BD-439F-B7C7-180CCE605A0F}">
      <dsp:nvSpPr>
        <dsp:cNvPr id="0" name=""/>
        <dsp:cNvSpPr/>
      </dsp:nvSpPr>
      <dsp:spPr>
        <a:xfrm rot="16200000">
          <a:off x="4123576" y="1130742"/>
          <a:ext cx="61109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1109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1C0621-F02C-4736-B6AE-325D57229786}">
      <dsp:nvSpPr>
        <dsp:cNvPr id="0" name=""/>
        <dsp:cNvSpPr/>
      </dsp:nvSpPr>
      <dsp:spPr>
        <a:xfrm>
          <a:off x="3662471" y="352"/>
          <a:ext cx="1533305" cy="824841"/>
        </a:xfrm>
        <a:prstGeom prst="roundRect">
          <a:avLst/>
        </a:prstGeom>
        <a:solidFill>
          <a:schemeClr val="bg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300" b="1" kern="1200" dirty="0" smtClean="0"/>
            <a:t>대학 인프라</a:t>
          </a:r>
          <a:endParaRPr lang="en-US" altLang="ko-KR" sz="1300" b="1" kern="1200" dirty="0" smtClean="0"/>
        </a:p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300" b="1" kern="1200" dirty="0" smtClean="0"/>
            <a:t>44.2</a:t>
          </a:r>
          <a:r>
            <a:rPr lang="ko-KR" altLang="en-US" sz="1300" b="1" kern="1200" dirty="0" smtClean="0"/>
            <a:t>점</a:t>
          </a:r>
          <a:endParaRPr lang="ko-KR" altLang="en-US" sz="1300" b="1" kern="1200" dirty="0"/>
        </a:p>
      </dsp:txBody>
      <dsp:txXfrm>
        <a:off x="3702736" y="40617"/>
        <a:ext cx="1452775" cy="744311"/>
      </dsp:txXfrm>
    </dsp:sp>
    <dsp:sp modelId="{87F6EBB4-8FD4-467A-A522-56A96197557A}">
      <dsp:nvSpPr>
        <dsp:cNvPr id="0" name=""/>
        <dsp:cNvSpPr/>
      </dsp:nvSpPr>
      <dsp:spPr>
        <a:xfrm rot="20334240">
          <a:off x="5018023" y="1671226"/>
          <a:ext cx="79540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9540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E04D32-82A8-4B3E-934A-BC9F952EDC56}">
      <dsp:nvSpPr>
        <dsp:cNvPr id="0" name=""/>
        <dsp:cNvSpPr/>
      </dsp:nvSpPr>
      <dsp:spPr>
        <a:xfrm>
          <a:off x="5786769" y="819895"/>
          <a:ext cx="1533305" cy="824841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300" b="1" kern="1200" dirty="0" smtClean="0"/>
            <a:t>행정 서비스</a:t>
          </a:r>
          <a:endParaRPr lang="en-US" altLang="ko-KR" sz="1300" b="1" kern="1200" dirty="0" smtClean="0"/>
        </a:p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300" b="1" kern="1200" dirty="0" smtClean="0"/>
            <a:t>52.3</a:t>
          </a:r>
          <a:r>
            <a:rPr lang="ko-KR" altLang="en-US" sz="1300" b="1" kern="1200" dirty="0" smtClean="0"/>
            <a:t>점</a:t>
          </a:r>
          <a:endParaRPr lang="ko-KR" altLang="en-US" sz="1300" b="1" kern="1200" dirty="0"/>
        </a:p>
      </dsp:txBody>
      <dsp:txXfrm>
        <a:off x="5827034" y="860160"/>
        <a:ext cx="1452775" cy="744311"/>
      </dsp:txXfrm>
    </dsp:sp>
    <dsp:sp modelId="{15B40221-A23D-4E2F-B80D-801D3EDF952C}">
      <dsp:nvSpPr>
        <dsp:cNvPr id="0" name=""/>
        <dsp:cNvSpPr/>
      </dsp:nvSpPr>
      <dsp:spPr>
        <a:xfrm rot="1265760">
          <a:off x="5018023" y="2432461"/>
          <a:ext cx="79540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9540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CD441A-233F-4078-B990-9051CDE9B9E3}">
      <dsp:nvSpPr>
        <dsp:cNvPr id="0" name=""/>
        <dsp:cNvSpPr/>
      </dsp:nvSpPr>
      <dsp:spPr>
        <a:xfrm>
          <a:off x="5786769" y="2458951"/>
          <a:ext cx="1533305" cy="824841"/>
        </a:xfrm>
        <a:prstGeom prst="roundRec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300" b="1" kern="1200" dirty="0" smtClean="0"/>
            <a:t>학생활동지원</a:t>
          </a:r>
          <a:endParaRPr lang="en-US" altLang="ko-KR" sz="1300" b="1" kern="1200" dirty="0" smtClean="0"/>
        </a:p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300" b="1" kern="1200" dirty="0" smtClean="0"/>
            <a:t>45.8</a:t>
          </a:r>
          <a:r>
            <a:rPr lang="ko-KR" altLang="en-US" sz="1300" b="1" kern="1200" dirty="0" smtClean="0"/>
            <a:t>점</a:t>
          </a:r>
          <a:endParaRPr lang="ko-KR" altLang="en-US" sz="1300" b="1" kern="1200" dirty="0"/>
        </a:p>
      </dsp:txBody>
      <dsp:txXfrm>
        <a:off x="5827034" y="2499216"/>
        <a:ext cx="1452775" cy="744311"/>
      </dsp:txXfrm>
    </dsp:sp>
    <dsp:sp modelId="{663EDC72-B489-4480-8697-2D520D95BCA0}">
      <dsp:nvSpPr>
        <dsp:cNvPr id="0" name=""/>
        <dsp:cNvSpPr/>
      </dsp:nvSpPr>
      <dsp:spPr>
        <a:xfrm rot="5400000">
          <a:off x="4123576" y="2972945"/>
          <a:ext cx="61109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1109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06F68F-DA05-48F1-81E9-9777E897A524}">
      <dsp:nvSpPr>
        <dsp:cNvPr id="0" name=""/>
        <dsp:cNvSpPr/>
      </dsp:nvSpPr>
      <dsp:spPr>
        <a:xfrm>
          <a:off x="3662471" y="3278494"/>
          <a:ext cx="1533305" cy="824841"/>
        </a:xfrm>
        <a:prstGeom prst="roundRect">
          <a:avLst/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300" b="1" kern="1200" dirty="0" smtClean="0"/>
            <a:t>학생역량강화 및 </a:t>
          </a:r>
          <a:r>
            <a:rPr lang="ko-KR" altLang="en-US" sz="1300" b="1" kern="1200" dirty="0" err="1" smtClean="0"/>
            <a:t>취창업지원</a:t>
          </a:r>
          <a:endParaRPr lang="en-US" altLang="ko-KR" sz="1300" b="1" kern="1200" dirty="0" smtClean="0"/>
        </a:p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300" b="1" kern="1200" dirty="0" smtClean="0"/>
            <a:t>43.6</a:t>
          </a:r>
          <a:r>
            <a:rPr lang="ko-KR" altLang="en-US" sz="1300" b="1" kern="1200" dirty="0" smtClean="0"/>
            <a:t>점</a:t>
          </a:r>
          <a:endParaRPr lang="ko-KR" altLang="en-US" sz="1300" b="1" kern="1200" dirty="0"/>
        </a:p>
      </dsp:txBody>
      <dsp:txXfrm>
        <a:off x="3702736" y="3318759"/>
        <a:ext cx="1452775" cy="744311"/>
      </dsp:txXfrm>
    </dsp:sp>
    <dsp:sp modelId="{B30349F2-CB2A-4BF5-A4A1-D7A527BF6324}">
      <dsp:nvSpPr>
        <dsp:cNvPr id="0" name=""/>
        <dsp:cNvSpPr/>
      </dsp:nvSpPr>
      <dsp:spPr>
        <a:xfrm rot="9534240">
          <a:off x="3044825" y="2432461"/>
          <a:ext cx="79540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9540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9C7E4E-CB0B-4332-BD79-5FF6938D9351}">
      <dsp:nvSpPr>
        <dsp:cNvPr id="0" name=""/>
        <dsp:cNvSpPr/>
      </dsp:nvSpPr>
      <dsp:spPr>
        <a:xfrm>
          <a:off x="1538173" y="2458951"/>
          <a:ext cx="1533305" cy="824841"/>
        </a:xfrm>
        <a:prstGeom prst="round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300" b="1" kern="1200" dirty="0" smtClean="0"/>
            <a:t>교육과정 및 운영</a:t>
          </a:r>
          <a:endParaRPr lang="en-US" altLang="ko-KR" sz="1300" b="1" kern="1200" dirty="0" smtClean="0"/>
        </a:p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300" b="1" kern="1200" dirty="0" smtClean="0"/>
            <a:t>44.8</a:t>
          </a:r>
          <a:r>
            <a:rPr lang="ko-KR" altLang="en-US" sz="1300" b="1" kern="1200" dirty="0" smtClean="0"/>
            <a:t>점</a:t>
          </a:r>
          <a:endParaRPr lang="ko-KR" altLang="en-US" sz="1300" b="1" kern="1200" dirty="0"/>
        </a:p>
      </dsp:txBody>
      <dsp:txXfrm>
        <a:off x="1578438" y="2499216"/>
        <a:ext cx="1452775" cy="744311"/>
      </dsp:txXfrm>
    </dsp:sp>
    <dsp:sp modelId="{E499DD35-5747-43C8-A3F4-2F2F5FDDAF73}">
      <dsp:nvSpPr>
        <dsp:cNvPr id="0" name=""/>
        <dsp:cNvSpPr/>
      </dsp:nvSpPr>
      <dsp:spPr>
        <a:xfrm rot="12065760">
          <a:off x="3044825" y="1671226"/>
          <a:ext cx="79540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9540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1A4562-EC9F-49C0-AA5A-8ED119259FE2}">
      <dsp:nvSpPr>
        <dsp:cNvPr id="0" name=""/>
        <dsp:cNvSpPr/>
      </dsp:nvSpPr>
      <dsp:spPr>
        <a:xfrm>
          <a:off x="1538173" y="819895"/>
          <a:ext cx="1533305" cy="824841"/>
        </a:xfrm>
        <a:prstGeom prst="roundRect">
          <a:avLst/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300" b="1" kern="1200" dirty="0" smtClean="0"/>
            <a:t>교수</a:t>
          </a:r>
          <a:r>
            <a:rPr lang="en-US" altLang="ko-KR" sz="1300" b="1" kern="1200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•</a:t>
          </a:r>
          <a:r>
            <a:rPr lang="ko-KR" altLang="en-US" sz="1300" b="1" kern="1200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학습</a:t>
          </a:r>
          <a:r>
            <a:rPr lang="en-US" altLang="ko-KR" sz="1300" b="1" kern="1200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-</a:t>
          </a:r>
          <a:r>
            <a:rPr lang="ko-KR" altLang="en-US" sz="1300" b="1" kern="1200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강의</a:t>
          </a:r>
          <a:endParaRPr lang="en-US" altLang="ko-KR" sz="1300" b="1" kern="1200" dirty="0" smtClean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300" b="1" kern="1200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63.0</a:t>
          </a:r>
          <a:r>
            <a:rPr lang="ko-KR" altLang="en-US" sz="1300" b="1" kern="1200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점</a:t>
          </a:r>
          <a:endParaRPr lang="ko-KR" altLang="en-US" sz="1300" b="1" kern="1200" dirty="0"/>
        </a:p>
      </dsp:txBody>
      <dsp:txXfrm>
        <a:off x="1578438" y="860160"/>
        <a:ext cx="1452775" cy="7443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A23CAA-E087-47A5-A63F-D5CF7E387E73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C1C8B-303F-46F5-AA5C-E5C0C5D7E0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3305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E97E0-23CB-4899-AB73-184085887238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95399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386-4945-46B5-85B8-3821020CB90A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2E6D-CFBD-4947-8FF3-33ECC991A0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9988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386-4945-46B5-85B8-3821020CB90A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2E6D-CFBD-4947-8FF3-33ECC991A0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6176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386-4945-46B5-85B8-3821020CB90A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2E6D-CFBD-4947-8FF3-33ECC991A0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6085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표지3(보고서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3215680" y="1844824"/>
            <a:ext cx="5804953" cy="912688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lvl1pPr latinLnBrk="0">
              <a:defRPr sz="2800" b="1" cap="all" spc="0">
                <a:ln w="9000" cmpd="sng">
                  <a:noFill/>
                  <a:prstDash val="solid"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편집</a:t>
            </a:r>
            <a:endParaRPr lang="ko-KR" altLang="en-US" dirty="0"/>
          </a:p>
        </p:txBody>
      </p:sp>
      <p:sp>
        <p:nvSpPr>
          <p:cNvPr id="9" name="그림 개체 틀 8"/>
          <p:cNvSpPr>
            <a:spLocks noGrp="1"/>
          </p:cNvSpPr>
          <p:nvPr>
            <p:ph type="pic" sz="quarter" idx="10" hasCustomPrompt="1"/>
          </p:nvPr>
        </p:nvSpPr>
        <p:spPr>
          <a:xfrm>
            <a:off x="645548" y="764808"/>
            <a:ext cx="1152000" cy="936000"/>
          </a:xfrm>
          <a:prstGeom prst="rect">
            <a:avLst/>
          </a:prstGeom>
        </p:spPr>
        <p:txBody>
          <a:bodyPr anchor="ctr"/>
          <a:lstStyle>
            <a:lvl1pPr marL="0" indent="0" algn="ctr" latinLnBrk="0">
              <a:buNone/>
              <a:defRPr sz="2800"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smtClean="0"/>
              <a:t>대학 로고</a:t>
            </a:r>
            <a:endParaRPr lang="ko-KR" altLang="en-US" dirty="0"/>
          </a:p>
        </p:txBody>
      </p:sp>
      <p:sp>
        <p:nvSpPr>
          <p:cNvPr id="11" name="Rectangle 3"/>
          <p:cNvSpPr>
            <a:spLocks noChangeArrowheads="1"/>
          </p:cNvSpPr>
          <p:nvPr userDrawn="1"/>
        </p:nvSpPr>
        <p:spPr bwMode="auto">
          <a:xfrm>
            <a:off x="335360" y="0"/>
            <a:ext cx="177231" cy="6858000"/>
          </a:xfrm>
          <a:prstGeom prst="rect">
            <a:avLst/>
          </a:prstGeom>
          <a:solidFill>
            <a:srgbClr val="F7964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latinLnBrk="0"/>
            <a:endParaRPr lang="ko-KR" altLang="en-US" sz="13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Rectangle 2"/>
          <p:cNvSpPr>
            <a:spLocks noChangeArrowheads="1"/>
          </p:cNvSpPr>
          <p:nvPr userDrawn="1"/>
        </p:nvSpPr>
        <p:spPr bwMode="auto">
          <a:xfrm>
            <a:off x="0" y="1"/>
            <a:ext cx="12192000" cy="657225"/>
          </a:xfrm>
          <a:prstGeom prst="rect">
            <a:avLst/>
          </a:prstGeom>
          <a:solidFill>
            <a:srgbClr val="1F497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latinLnBrk="0"/>
            <a:endParaRPr lang="ko-KR" altLang="en-US" sz="13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Rectangle 3"/>
          <p:cNvSpPr>
            <a:spLocks noChangeArrowheads="1"/>
          </p:cNvSpPr>
          <p:nvPr userDrawn="1"/>
        </p:nvSpPr>
        <p:spPr bwMode="auto">
          <a:xfrm>
            <a:off x="0" y="3609020"/>
            <a:ext cx="12192000" cy="198022"/>
          </a:xfrm>
          <a:prstGeom prst="rect">
            <a:avLst/>
          </a:prstGeom>
          <a:solidFill>
            <a:srgbClr val="1F497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latinLnBrk="0"/>
            <a:endParaRPr lang="ko-KR" altLang="en-US" sz="1300" dirty="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4" name="그룹 3"/>
          <p:cNvGrpSpPr/>
          <p:nvPr userDrawn="1"/>
        </p:nvGrpSpPr>
        <p:grpSpPr>
          <a:xfrm>
            <a:off x="644769" y="3897252"/>
            <a:ext cx="5334000" cy="2772108"/>
            <a:chOff x="523874" y="764704"/>
            <a:chExt cx="4333875" cy="2772108"/>
          </a:xfrm>
        </p:grpSpPr>
        <p:pic>
          <p:nvPicPr>
            <p:cNvPr id="15" name="Picture 2"/>
            <p:cNvPicPr preferRelativeResize="0"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5592" y="1690714"/>
              <a:ext cx="1065203" cy="91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2"/>
            <p:cNvPicPr preferRelativeResize="0"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0550" y="2625197"/>
              <a:ext cx="1065203" cy="91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3"/>
            <p:cNvPicPr preferRelativeResize="0"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2768" y="1690714"/>
              <a:ext cx="1065203" cy="91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4"/>
            <p:cNvPicPr preferRelativeResize="0"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6591" y="764704"/>
              <a:ext cx="1065203" cy="91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6"/>
            <p:cNvPicPr preferRelativeResize="0">
              <a:picLocks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874" y="764704"/>
              <a:ext cx="1065203" cy="91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7"/>
            <p:cNvPicPr preferRelativeResize="0">
              <a:picLocks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4373" y="1690714"/>
              <a:ext cx="1065203" cy="91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8"/>
            <p:cNvPicPr preferRelativeResize="0">
              <a:picLocks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2546" y="764704"/>
              <a:ext cx="1065203" cy="91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10"/>
            <p:cNvPicPr preferRelativeResize="0">
              <a:picLocks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874" y="2625197"/>
              <a:ext cx="1065203" cy="91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11"/>
            <p:cNvPicPr preferRelativeResize="0">
              <a:picLocks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0550" y="764704"/>
              <a:ext cx="1065203" cy="91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부제목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8118706" y="4032270"/>
            <a:ext cx="1963999" cy="341632"/>
          </a:xfrm>
          <a:prstGeom prst="rect">
            <a:avLst/>
          </a:prstGeom>
        </p:spPr>
        <p:txBody>
          <a:bodyPr wrap="none" anchor="ctr" anchorCtr="0">
            <a:spAutoFit/>
          </a:bodyPr>
          <a:lstStyle>
            <a:lvl1pPr marL="0" indent="0" algn="ctr" latinLnBrk="0">
              <a:buNone/>
              <a:defRPr sz="1800" b="1" cap="none" spc="0">
                <a:ln w="10541" cmpd="sng">
                  <a:noFill/>
                  <a:prstDash val="solid"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날짜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1231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장별 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 userDrawn="1"/>
        </p:nvSpPr>
        <p:spPr bwMode="auto">
          <a:xfrm>
            <a:off x="1" y="0"/>
            <a:ext cx="2879969" cy="6858000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atinLnBrk="0"/>
            <a:endParaRPr lang="ko-KR" altLang="en-US" sz="24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텍스트 개체 틀 19"/>
          <p:cNvSpPr>
            <a:spLocks noGrp="1"/>
          </p:cNvSpPr>
          <p:nvPr>
            <p:ph type="body" sz="quarter" idx="12"/>
          </p:nvPr>
        </p:nvSpPr>
        <p:spPr>
          <a:xfrm>
            <a:off x="6228924" y="2024845"/>
            <a:ext cx="5451169" cy="3382995"/>
          </a:xfrm>
          <a:prstGeom prst="rect">
            <a:avLst/>
          </a:prstGeom>
        </p:spPr>
        <p:txBody>
          <a:bodyPr anchor="ctr"/>
          <a:lstStyle>
            <a:lvl1pPr marL="268288" indent="-268288" latinLnBrk="0">
              <a:buFont typeface="+mj-lt"/>
              <a:buAutoNum type="arabicPeriod"/>
              <a:defRPr sz="2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제목 15"/>
          <p:cNvSpPr>
            <a:spLocks noGrp="1"/>
          </p:cNvSpPr>
          <p:nvPr>
            <p:ph type="title"/>
          </p:nvPr>
        </p:nvSpPr>
        <p:spPr>
          <a:xfrm>
            <a:off x="2879969" y="648000"/>
            <a:ext cx="6468923" cy="909338"/>
          </a:xfrm>
          <a:prstGeom prst="rect">
            <a:avLst/>
          </a:prstGeom>
        </p:spPr>
        <p:txBody>
          <a:bodyPr anchor="ctr"/>
          <a:lstStyle>
            <a:lvl1pPr algn="l" latinLnBrk="0">
              <a:defRPr sz="24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12" name="텍스트 개체 틀 21"/>
          <p:cNvSpPr>
            <a:spLocks noGrp="1"/>
          </p:cNvSpPr>
          <p:nvPr>
            <p:ph type="body" sz="quarter" idx="13"/>
          </p:nvPr>
        </p:nvSpPr>
        <p:spPr>
          <a:xfrm>
            <a:off x="0" y="2024844"/>
            <a:ext cx="2880000" cy="3402726"/>
          </a:xfrm>
          <a:prstGeom prst="rect">
            <a:avLst/>
          </a:prstGeom>
        </p:spPr>
        <p:txBody>
          <a:bodyPr anchor="ctr"/>
          <a:lstStyle>
            <a:lvl1pPr marL="273050" indent="-184150" latinLnBrk="0">
              <a:buFont typeface="+mj-lt"/>
              <a:buAutoNum type="romanUcPeriod"/>
              <a:defRPr sz="1200" b="1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defRPr>
            </a:lvl1pPr>
            <a:lvl2pPr>
              <a:buFont typeface="+mj-lt"/>
              <a:buAutoNum type="romanUcPeriod"/>
              <a:defRPr sz="1200" b="1">
                <a:latin typeface="+mj-ea"/>
                <a:ea typeface="+mj-ea"/>
              </a:defRPr>
            </a:lvl2pPr>
            <a:lvl3pPr marL="1200150" indent="-285750">
              <a:buFont typeface="+mj-lt"/>
              <a:buAutoNum type="romanUcPeriod"/>
              <a:defRPr sz="1200" b="1">
                <a:latin typeface="+mj-ea"/>
                <a:ea typeface="+mj-ea"/>
              </a:defRPr>
            </a:lvl3pPr>
            <a:lvl4pPr marL="1657350" indent="-285750">
              <a:buFont typeface="+mj-lt"/>
              <a:buAutoNum type="romanUcPeriod"/>
              <a:defRPr sz="1200" b="1">
                <a:latin typeface="+mj-ea"/>
                <a:ea typeface="+mj-ea"/>
              </a:defRPr>
            </a:lvl4pPr>
            <a:lvl5pPr marL="2114550" indent="-285750">
              <a:buFont typeface="+mj-lt"/>
              <a:buAutoNum type="romanUcPeriod"/>
              <a:defRPr sz="1200" b="1">
                <a:latin typeface="+mj-ea"/>
                <a:ea typeface="+mj-ea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3" name="텍스트 개체 틀 17"/>
          <p:cNvSpPr>
            <a:spLocks noGrp="1"/>
          </p:cNvSpPr>
          <p:nvPr>
            <p:ph type="body" sz="quarter" idx="11" hasCustomPrompt="1"/>
          </p:nvPr>
        </p:nvSpPr>
        <p:spPr>
          <a:xfrm>
            <a:off x="511908" y="648000"/>
            <a:ext cx="2349631" cy="900646"/>
          </a:xfrm>
          <a:prstGeom prst="rect">
            <a:avLst/>
          </a:prstGeom>
        </p:spPr>
        <p:txBody>
          <a:bodyPr anchor="ctr"/>
          <a:lstStyle>
            <a:lvl1pPr marL="0" indent="0" algn="r" latinLnBrk="0">
              <a:buNone/>
              <a:defRPr sz="2400" b="1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ko-KR" altLang="en-US" dirty="0" smtClean="0"/>
              <a:t>장 번호</a:t>
            </a:r>
            <a:endParaRPr lang="ko-KR" altLang="en-US" dirty="0"/>
          </a:p>
        </p:txBody>
      </p:sp>
      <p:sp>
        <p:nvSpPr>
          <p:cNvPr id="14" name="Rectangle 66"/>
          <p:cNvSpPr>
            <a:spLocks noChangeArrowheads="1"/>
          </p:cNvSpPr>
          <p:nvPr userDrawn="1"/>
        </p:nvSpPr>
        <p:spPr bwMode="auto">
          <a:xfrm>
            <a:off x="0" y="1628800"/>
            <a:ext cx="12189046" cy="288925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23000">
                <a:schemeClr val="bg1"/>
              </a:gs>
              <a:gs pos="100000">
                <a:schemeClr val="tx2"/>
              </a:gs>
            </a:gsLst>
            <a:lin ang="0" scaled="1"/>
            <a:tileRect/>
          </a:gradFill>
          <a:ln>
            <a:noFill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tIns="10800" rIns="54000" bIns="10800" anchor="ctr"/>
          <a:lstStyle/>
          <a:p>
            <a:pPr algn="ctr" latinLnBrk="0">
              <a:spcBef>
                <a:spcPct val="20000"/>
              </a:spcBef>
              <a:buFont typeface="Wingdings" pitchFamily="2" charset="2"/>
              <a:buNone/>
            </a:pPr>
            <a:endParaRPr lang="ko-KR" altLang="en-US" sz="1100" b="1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1316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본문(분할선 없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내용 개체 틀 2"/>
          <p:cNvSpPr>
            <a:spLocks noGrp="1"/>
          </p:cNvSpPr>
          <p:nvPr>
            <p:ph sz="half" idx="13" hasCustomPrompt="1"/>
          </p:nvPr>
        </p:nvSpPr>
        <p:spPr>
          <a:xfrm>
            <a:off x="642890" y="2384884"/>
            <a:ext cx="10899692" cy="1268039"/>
          </a:xfrm>
          <a:prstGeom prst="rect">
            <a:avLst/>
          </a:prstGeom>
        </p:spPr>
        <p:txBody>
          <a:bodyPr>
            <a:spAutoFit/>
          </a:bodyPr>
          <a:lstStyle>
            <a:lvl1pPr marL="182563" indent="-182563" algn="just" latinLnBrk="0">
              <a:buFont typeface="Wingdings" pitchFamily="2" charset="2"/>
              <a:buChar char="ü"/>
              <a:defRPr sz="1400" b="0">
                <a:latin typeface="맑은 고딕" pitchFamily="50" charset="-127"/>
                <a:ea typeface="맑은 고딕" pitchFamily="50" charset="-127"/>
                <a:cs typeface="Times New Roman" pitchFamily="18" charset="0"/>
              </a:defRPr>
            </a:lvl1pPr>
            <a:lvl2pPr marL="354013" indent="-171450" algn="just" latinLnBrk="0">
              <a:buFont typeface="Wingdings" pitchFamily="2" charset="2"/>
              <a:buChar char="Ø"/>
              <a:defRPr sz="1400" b="0">
                <a:latin typeface="맑은 고딕" pitchFamily="50" charset="-127"/>
                <a:ea typeface="맑은 고딕" pitchFamily="50" charset="-127"/>
                <a:cs typeface="Times New Roman" pitchFamily="18" charset="0"/>
              </a:defRPr>
            </a:lvl2pPr>
            <a:lvl3pPr marL="536575" indent="-182563" algn="just" latinLnBrk="0">
              <a:buFont typeface="Wingdings" pitchFamily="2" charset="2"/>
              <a:buChar char="v"/>
              <a:defRPr sz="1400" b="0">
                <a:latin typeface="맑은 고딕" pitchFamily="50" charset="-127"/>
                <a:ea typeface="맑은 고딕" pitchFamily="50" charset="-127"/>
                <a:cs typeface="Times New Roman" pitchFamily="18" charset="0"/>
              </a:defRPr>
            </a:lvl3pPr>
            <a:lvl4pPr marL="719138" indent="-182563" algn="just" latinLnBrk="0">
              <a:buFont typeface="Wingdings" pitchFamily="2" charset="2"/>
              <a:buChar char="l"/>
              <a:defRPr sz="1200" b="0">
                <a:latin typeface="맑은 고딕" pitchFamily="50" charset="-127"/>
                <a:ea typeface="맑은 고딕" pitchFamily="50" charset="-127"/>
                <a:cs typeface="Times New Roman" pitchFamily="18" charset="0"/>
              </a:defRPr>
            </a:lvl4pPr>
            <a:lvl5pPr marL="901700" indent="-182563" algn="just" latinLnBrk="0">
              <a:buFont typeface="Wingdings" pitchFamily="2" charset="2"/>
              <a:buChar char="§"/>
              <a:defRPr sz="1200" b="0">
                <a:latin typeface="맑은 고딕" pitchFamily="50" charset="-127"/>
                <a:ea typeface="맑은 고딕" pitchFamily="50" charset="-127"/>
                <a:cs typeface="Times New Roman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 smtClean="0"/>
              <a:t>첫째 수준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24" name="텍스트 개체 틀 25"/>
          <p:cNvSpPr>
            <a:spLocks noGrp="1"/>
          </p:cNvSpPr>
          <p:nvPr>
            <p:ph type="body" sz="quarter" idx="15" hasCustomPrompt="1"/>
          </p:nvPr>
        </p:nvSpPr>
        <p:spPr>
          <a:xfrm>
            <a:off x="645548" y="2097090"/>
            <a:ext cx="1547218" cy="258532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latinLnBrk="0">
              <a:buFontTx/>
              <a:buNone/>
              <a:defRPr sz="1200" b="1">
                <a:latin typeface="맑은 고딕" pitchFamily="50" charset="-127"/>
                <a:ea typeface="맑은 고딕" pitchFamily="50" charset="-127"/>
              </a:defRPr>
            </a:lvl1pPr>
            <a:lvl5pPr marL="2171700" indent="-342900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altLang="ko-KR" dirty="0" smtClean="0"/>
              <a:t>[</a:t>
            </a:r>
            <a:r>
              <a:rPr lang="ko-KR" altLang="en-US" dirty="0" smtClean="0"/>
              <a:t>표</a:t>
            </a:r>
            <a:r>
              <a:rPr lang="en-US" altLang="ko-KR" dirty="0" smtClean="0"/>
              <a:t>/</a:t>
            </a:r>
            <a:r>
              <a:rPr lang="ko-KR" altLang="en-US" dirty="0" smtClean="0"/>
              <a:t>그림 제목 편집</a:t>
            </a:r>
            <a:r>
              <a:rPr lang="en-US" altLang="ko-KR" dirty="0" smtClean="0"/>
              <a:t>]</a:t>
            </a:r>
            <a:endParaRPr lang="ko-KR" altLang="en-US" dirty="0"/>
          </a:p>
        </p:txBody>
      </p:sp>
      <p:cxnSp>
        <p:nvCxnSpPr>
          <p:cNvPr id="31" name="직선 연결선 30"/>
          <p:cNvCxnSpPr/>
          <p:nvPr userDrawn="1"/>
        </p:nvCxnSpPr>
        <p:spPr>
          <a:xfrm>
            <a:off x="513231" y="549000"/>
            <a:ext cx="11165538" cy="0"/>
          </a:xfrm>
          <a:prstGeom prst="line">
            <a:avLst/>
          </a:prstGeom>
          <a:ln w="2540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>
            <a:off x="513231" y="6309000"/>
            <a:ext cx="11165538" cy="0"/>
          </a:xfrm>
          <a:prstGeom prst="line">
            <a:avLst/>
          </a:prstGeom>
          <a:ln w="2540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5844971" y="6458502"/>
            <a:ext cx="502061" cy="276999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latinLnBrk="0">
              <a:defRPr sz="1200"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en-US" altLang="ko-KR" dirty="0" smtClean="0"/>
              <a:t>-</a:t>
            </a:r>
            <a:fld id="{D1E91C36-28B7-495F-BC82-F90B359F408A}" type="slidenum">
              <a:rPr lang="ko-KR" altLang="en-US" smtClean="0"/>
              <a:pPr/>
              <a:t>‹#›</a:t>
            </a:fld>
            <a:r>
              <a:rPr lang="en-US" altLang="ko-KR" dirty="0" smtClean="0"/>
              <a:t>-</a:t>
            </a:r>
            <a:endParaRPr lang="ko-KR" altLang="en-US" dirty="0"/>
          </a:p>
        </p:txBody>
      </p:sp>
      <p:sp>
        <p:nvSpPr>
          <p:cNvPr id="14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6228861" y="205278"/>
            <a:ext cx="5451231" cy="3139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 algn="r">
              <a:buNone/>
              <a:defRPr sz="1600" b="1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절 제목 편집</a:t>
            </a:r>
            <a:endParaRPr lang="ko-KR" altLang="en-US" dirty="0"/>
          </a:p>
        </p:txBody>
      </p:sp>
      <p:sp>
        <p:nvSpPr>
          <p:cNvPr id="18" name="제목 1"/>
          <p:cNvSpPr>
            <a:spLocks noGrp="1"/>
          </p:cNvSpPr>
          <p:nvPr>
            <p:ph type="title" hasCustomPrompt="1"/>
          </p:nvPr>
        </p:nvSpPr>
        <p:spPr>
          <a:xfrm>
            <a:off x="514009" y="193198"/>
            <a:ext cx="5449129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algn="l">
              <a:defRPr sz="1800" b="1" baseline="0"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dirty="0" smtClean="0"/>
              <a:t>장 제목 편집</a:t>
            </a:r>
            <a:endParaRPr lang="ko-KR" altLang="en-US" dirty="0"/>
          </a:p>
        </p:txBody>
      </p:sp>
      <p:sp>
        <p:nvSpPr>
          <p:cNvPr id="20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511909" y="657227"/>
            <a:ext cx="11168183" cy="2862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spcAft>
                <a:spcPts val="300"/>
              </a:spcAft>
              <a:buNone/>
              <a:defRPr sz="1400" b="1">
                <a:latin typeface="+mn-ea"/>
                <a:ea typeface="+mn-ea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dirty="0" smtClean="0"/>
              <a:t>슬라이드 텍스트 편집</a:t>
            </a:r>
          </a:p>
        </p:txBody>
      </p:sp>
      <p:pic>
        <p:nvPicPr>
          <p:cNvPr id="1025" name="_x132815736" descr="EMB00000a6c0b9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01" y="6398563"/>
            <a:ext cx="1992923" cy="39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0039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본문(빈 화면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직선 연결선 11"/>
          <p:cNvCxnSpPr/>
          <p:nvPr userDrawn="1"/>
        </p:nvCxnSpPr>
        <p:spPr>
          <a:xfrm>
            <a:off x="513231" y="549000"/>
            <a:ext cx="11165538" cy="0"/>
          </a:xfrm>
          <a:prstGeom prst="line">
            <a:avLst/>
          </a:prstGeom>
          <a:ln w="2540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 userDrawn="1"/>
        </p:nvCxnSpPr>
        <p:spPr>
          <a:xfrm>
            <a:off x="513231" y="6309000"/>
            <a:ext cx="11165538" cy="0"/>
          </a:xfrm>
          <a:prstGeom prst="line">
            <a:avLst/>
          </a:prstGeom>
          <a:ln w="2540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5844971" y="6458502"/>
            <a:ext cx="502061" cy="276999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latinLnBrk="0">
              <a:defRPr sz="1200"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en-US" altLang="ko-KR" dirty="0" smtClean="0"/>
              <a:t>-</a:t>
            </a:r>
            <a:fld id="{D1E91C36-28B7-495F-BC82-F90B359F408A}" type="slidenum">
              <a:rPr lang="ko-KR" altLang="en-US" smtClean="0"/>
              <a:pPr/>
              <a:t>‹#›</a:t>
            </a:fld>
            <a:r>
              <a:rPr lang="en-US" altLang="ko-KR" dirty="0" smtClean="0"/>
              <a:t>-</a:t>
            </a:r>
            <a:endParaRPr lang="ko-KR" altLang="en-US" dirty="0"/>
          </a:p>
        </p:txBody>
      </p:sp>
      <p:sp>
        <p:nvSpPr>
          <p:cNvPr id="10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6228861" y="205278"/>
            <a:ext cx="5451231" cy="3139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 algn="r">
              <a:buNone/>
              <a:defRPr sz="1600" b="1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절 제목 편집</a:t>
            </a:r>
            <a:endParaRPr lang="ko-KR" altLang="en-US" dirty="0"/>
          </a:p>
        </p:txBody>
      </p:sp>
      <p:sp>
        <p:nvSpPr>
          <p:cNvPr id="14" name="제목 1"/>
          <p:cNvSpPr>
            <a:spLocks noGrp="1"/>
          </p:cNvSpPr>
          <p:nvPr>
            <p:ph type="title" hasCustomPrompt="1"/>
          </p:nvPr>
        </p:nvSpPr>
        <p:spPr>
          <a:xfrm>
            <a:off x="514009" y="193198"/>
            <a:ext cx="5449129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algn="l">
              <a:defRPr sz="1800" b="1" baseline="0"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dirty="0" smtClean="0"/>
              <a:t>장 제목 편집</a:t>
            </a:r>
            <a:endParaRPr lang="ko-KR" altLang="en-US" dirty="0"/>
          </a:p>
        </p:txBody>
      </p:sp>
      <p:sp>
        <p:nvSpPr>
          <p:cNvPr id="18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511909" y="657227"/>
            <a:ext cx="11168183" cy="2862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spcAft>
                <a:spcPts val="300"/>
              </a:spcAft>
              <a:buNone/>
              <a:defRPr sz="1400" b="1">
                <a:latin typeface="+mn-ea"/>
                <a:ea typeface="+mn-ea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dirty="0" smtClean="0"/>
              <a:t>슬라이드 텍스트 편집</a:t>
            </a:r>
          </a:p>
        </p:txBody>
      </p:sp>
      <p:pic>
        <p:nvPicPr>
          <p:cNvPr id="15" name="_x132815736" descr="EMB00000a6c0b9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01" y="6398563"/>
            <a:ext cx="1992923" cy="39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30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386-4945-46B5-85B8-3821020CB90A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2E6D-CFBD-4947-8FF3-33ECC991A0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9390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386-4945-46B5-85B8-3821020CB90A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2E6D-CFBD-4947-8FF3-33ECC991A0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9670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386-4945-46B5-85B8-3821020CB90A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2E6D-CFBD-4947-8FF3-33ECC991A0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2872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386-4945-46B5-85B8-3821020CB90A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2E6D-CFBD-4947-8FF3-33ECC991A0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2781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386-4945-46B5-85B8-3821020CB90A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2E6D-CFBD-4947-8FF3-33ECC991A0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1919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386-4945-46B5-85B8-3821020CB90A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2E6D-CFBD-4947-8FF3-33ECC991A0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2676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386-4945-46B5-85B8-3821020CB90A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2E6D-CFBD-4947-8FF3-33ECC991A0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598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386-4945-46B5-85B8-3821020CB90A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2E6D-CFBD-4947-8FF3-33ECC991A0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619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FF386-4945-46B5-85B8-3821020CB90A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82E6D-CFBD-4947-8FF3-33ECC991A0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3192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9"/>
          <p:cNvSpPr>
            <a:spLocks noGrp="1"/>
          </p:cNvSpPr>
          <p:nvPr>
            <p:ph type="ctrTitle"/>
          </p:nvPr>
        </p:nvSpPr>
        <p:spPr>
          <a:xfrm>
            <a:off x="3059512" y="1708759"/>
            <a:ext cx="7684688" cy="912688"/>
          </a:xfrm>
        </p:spPr>
        <p:txBody>
          <a:bodyPr>
            <a:no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ko-KR" altLang="en-US" dirty="0" smtClean="0">
                <a:latin typeface="+mn-ea"/>
                <a:ea typeface="+mn-ea"/>
              </a:rPr>
              <a:t>교육수요자 만족도 조사 재학생 요약 보고서</a:t>
            </a:r>
            <a:endParaRPr kumimoji="1" lang="ko-KR" altLang="en-US" b="0" kern="0" cap="none" dirty="0">
              <a:ln>
                <a:noFill/>
              </a:ln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791765" y="4032270"/>
            <a:ext cx="1491114" cy="341632"/>
          </a:xfrm>
        </p:spPr>
        <p:txBody>
          <a:bodyPr/>
          <a:lstStyle/>
          <a:p>
            <a:r>
              <a:rPr lang="en-US" altLang="ko-KR" dirty="0" smtClean="0"/>
              <a:t>2016</a:t>
            </a:r>
            <a:r>
              <a:rPr lang="en-US" altLang="ko-KR" dirty="0"/>
              <a:t> </a:t>
            </a:r>
            <a:r>
              <a:rPr lang="ko-KR" altLang="en-US" dirty="0" smtClean="0"/>
              <a:t>학년도</a:t>
            </a:r>
            <a:endParaRPr lang="ko-KR" altLang="en-US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/>
          <a:srcRect l="970"/>
          <a:stretch/>
        </p:blipFill>
        <p:spPr>
          <a:xfrm>
            <a:off x="1769614" y="892042"/>
            <a:ext cx="2814218" cy="736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53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4294967295"/>
          </p:nvPr>
        </p:nvSpPr>
        <p:spPr>
          <a:xfrm>
            <a:off x="6204000" y="2097001"/>
            <a:ext cx="4320542" cy="3382995"/>
          </a:xfrm>
          <a:prstGeom prst="rect">
            <a:avLst/>
          </a:prstGeom>
        </p:spPr>
        <p:txBody>
          <a:bodyPr anchor="ctr"/>
          <a:lstStyle/>
          <a:p>
            <a:pPr marL="355600" indent="-355600" latinLnBrk="0">
              <a:buClr>
                <a:schemeClr val="tx1"/>
              </a:buClr>
              <a:buFont typeface="+mj-lt"/>
              <a:buAutoNum type="arabicPeriod"/>
            </a:pPr>
            <a:r>
              <a:rPr lang="ko-KR" altLang="en-US" sz="2000" b="1" dirty="0">
                <a:latin typeface="+mn-ea"/>
              </a:rPr>
              <a:t>종합 만족도</a:t>
            </a:r>
            <a:endParaRPr lang="en-US" altLang="ko-KR" sz="2000" b="1" dirty="0">
              <a:latin typeface="+mn-ea"/>
            </a:endParaRPr>
          </a:p>
          <a:p>
            <a:pPr marL="355600" indent="-355600" latinLnBrk="0">
              <a:buClr>
                <a:schemeClr val="tx1"/>
              </a:buClr>
              <a:buFont typeface="+mj-lt"/>
              <a:buAutoNum type="arabicPeriod"/>
            </a:pPr>
            <a:r>
              <a:rPr lang="ko-KR" altLang="en-US" sz="2000" b="1" dirty="0">
                <a:latin typeface="+mn-ea"/>
              </a:rPr>
              <a:t>속성별 만족도</a:t>
            </a:r>
            <a:endParaRPr lang="en-US" altLang="ko-KR" sz="2000" b="1" dirty="0">
              <a:latin typeface="+mn-ea"/>
            </a:endParaRPr>
          </a:p>
          <a:p>
            <a:pPr marL="355600" indent="-355600" latinLnBrk="0">
              <a:buClr>
                <a:schemeClr val="tx1"/>
              </a:buClr>
              <a:buFont typeface="+mj-lt"/>
              <a:buAutoNum type="arabicPeriod"/>
            </a:pPr>
            <a:r>
              <a:rPr lang="ko-KR" altLang="en-US" sz="2000" b="1" dirty="0">
                <a:latin typeface="+mn-ea"/>
              </a:rPr>
              <a:t>영역별 </a:t>
            </a:r>
            <a:r>
              <a:rPr lang="ko-KR" altLang="en-US" sz="2000" b="1" dirty="0" smtClean="0">
                <a:latin typeface="+mn-ea"/>
              </a:rPr>
              <a:t>만족도</a:t>
            </a:r>
            <a:endParaRPr lang="en-US" altLang="ko-KR" sz="2000" b="1" dirty="0" smtClean="0">
              <a:latin typeface="+mn-ea"/>
            </a:endParaRPr>
          </a:p>
          <a:p>
            <a:pPr marL="355600" indent="-355600" latinLnBrk="0">
              <a:buClr>
                <a:schemeClr val="tx1"/>
              </a:buClr>
              <a:buFont typeface="+mj-lt"/>
              <a:buAutoNum type="arabicPeriod"/>
            </a:pPr>
            <a:r>
              <a:rPr lang="ko-KR" altLang="en-US" sz="2000" b="1" dirty="0" smtClean="0">
                <a:latin typeface="+mn-ea"/>
              </a:rPr>
              <a:t>분석 </a:t>
            </a:r>
            <a:r>
              <a:rPr lang="ko-KR" altLang="en-US" sz="2000" b="1" dirty="0">
                <a:latin typeface="+mn-ea"/>
              </a:rPr>
              <a:t>결과 종합</a:t>
            </a:r>
            <a:endParaRPr lang="en-US" altLang="ko-KR" sz="2000" b="1" dirty="0">
              <a:latin typeface="+mn-ea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482975" y="648000"/>
            <a:ext cx="5256000" cy="936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조사 결과 분석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4294967295"/>
          </p:nvPr>
        </p:nvSpPr>
        <p:spPr>
          <a:xfrm>
            <a:off x="1668000" y="648000"/>
            <a:ext cx="1800000" cy="935038"/>
          </a:xfrm>
          <a:prstGeom prst="rect">
            <a:avLst/>
          </a:prstGeom>
        </p:spPr>
        <p:txBody>
          <a:bodyPr anchor="ctr"/>
          <a:lstStyle/>
          <a:p>
            <a:pPr marL="0" indent="0" algn="r" latinLnBrk="0">
              <a:buNone/>
            </a:pPr>
            <a:r>
              <a:rPr lang="en-US" altLang="ko-KR" sz="24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  <a:cs typeface="Times New Roman" panose="02020603050405020304" pitchFamily="18" charset="0"/>
              </a:rPr>
              <a:t>Ⅱ.</a:t>
            </a:r>
            <a:endParaRPr lang="ko-KR" altLang="en-US" sz="24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  <a:cs typeface="Times New Roman" panose="02020603050405020304" pitchFamily="18" charset="0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4294967295"/>
          </p:nvPr>
        </p:nvSpPr>
        <p:spPr>
          <a:xfrm>
            <a:off x="1143000" y="2097001"/>
            <a:ext cx="2340000" cy="3384221"/>
          </a:xfrm>
          <a:prstGeom prst="rect">
            <a:avLst/>
          </a:prstGeom>
        </p:spPr>
        <p:txBody>
          <a:bodyPr anchor="ctr"/>
          <a:lstStyle/>
          <a:p>
            <a:pPr marL="273050" indent="-184150" latinLnBrk="0">
              <a:buFont typeface="+mj-lt"/>
              <a:buAutoNum type="romanUcPeriod"/>
            </a:pPr>
            <a:r>
              <a:rPr lang="ko-KR" altLang="en-US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조사 개요</a:t>
            </a:r>
            <a:endParaRPr lang="en-US" altLang="ko-KR" sz="1200" b="1" dirty="0">
              <a:solidFill>
                <a:schemeClr val="tx2">
                  <a:lumMod val="60000"/>
                  <a:lumOff val="4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273050" indent="-184150" latinLnBrk="0">
              <a:buFont typeface="+mj-lt"/>
              <a:buAutoNum type="romanUcPeriod"/>
            </a:pPr>
            <a:r>
              <a:rPr lang="ko-KR" altLang="en-US" sz="1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조사 결과 </a:t>
            </a:r>
            <a:r>
              <a:rPr lang="ko-KR" altLang="en-US" sz="12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분석</a:t>
            </a:r>
            <a:endParaRPr lang="ko-KR" altLang="en-US" sz="1200" b="1" dirty="0">
              <a:solidFill>
                <a:schemeClr val="tx2">
                  <a:lumMod val="60000"/>
                  <a:lumOff val="4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6893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58925" y="193198"/>
            <a:ext cx="1692759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1. </a:t>
            </a:r>
            <a:r>
              <a:rPr lang="ko-KR" altLang="en-US" dirty="0" smtClean="0">
                <a:solidFill>
                  <a:schemeClr val="tx1"/>
                </a:solidFill>
              </a:rPr>
              <a:t>종합 만족도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-</a:t>
            </a:r>
            <a:fld id="{D1E91C36-28B7-495F-BC82-F90B359F408A}" type="slidenum">
              <a:rPr lang="ko-KR" altLang="en-US" smtClean="0"/>
              <a:pPr/>
              <a:t>11</a:t>
            </a:fld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재학생 종합만족도</a:t>
            </a:r>
            <a:r>
              <a:rPr lang="en-US" altLang="ko-KR" sz="1400" b="1" dirty="0">
                <a:latin typeface="+mn-ea"/>
              </a:rPr>
              <a:t>: 47.7</a:t>
            </a:r>
            <a:r>
              <a:rPr lang="ko-KR" altLang="en-US" sz="1400" b="1" dirty="0">
                <a:latin typeface="+mn-ea"/>
              </a:rPr>
              <a:t>점</a:t>
            </a:r>
          </a:p>
        </p:txBody>
      </p:sp>
      <p:sp>
        <p:nvSpPr>
          <p:cNvPr id="5" name="텍스트 개체 틀 5"/>
          <p:cNvSpPr>
            <a:spLocks noGrp="1"/>
          </p:cNvSpPr>
          <p:nvPr>
            <p:ph type="body" sz="half" idx="2"/>
          </p:nvPr>
        </p:nvSpPr>
        <p:spPr>
          <a:xfrm>
            <a:off x="1558926" y="657227"/>
            <a:ext cx="9074149" cy="867930"/>
          </a:xfrm>
        </p:spPr>
        <p:txBody>
          <a:bodyPr/>
          <a:lstStyle/>
          <a:p>
            <a:r>
              <a:rPr lang="ko-KR" altLang="en-US" dirty="0" err="1" smtClean="0"/>
              <a:t>신한대학교의</a:t>
            </a:r>
            <a:r>
              <a:rPr lang="ko-KR" altLang="en-US" dirty="0" smtClean="0"/>
              <a:t> 재학생 만족도 조사 결과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종합 만족도는 </a:t>
            </a:r>
            <a:r>
              <a:rPr lang="en-US" altLang="ko-KR" dirty="0" smtClean="0"/>
              <a:t>47.7</a:t>
            </a:r>
            <a:r>
              <a:rPr lang="ko-KR" altLang="en-US" dirty="0" smtClean="0"/>
              <a:t>점이며</a:t>
            </a:r>
            <a:r>
              <a:rPr lang="en-US" altLang="ko-KR" dirty="0" smtClean="0"/>
              <a:t>, 6</a:t>
            </a:r>
            <a:r>
              <a:rPr lang="ko-KR" altLang="en-US" dirty="0" smtClean="0"/>
              <a:t>개의 영역 중에서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교수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학습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강의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영역의 만족도가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63.0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점으로 가장 높은 수준인 반면에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학생역량강화 및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취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창업지원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영역의 만족도가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43.6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점으로 가장 낮은 수준을 보이고 있음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재학생 만족도를 구성하는 영역 중에서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교수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학습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강의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와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행정 서비스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영역을 제외한 나머지 영역의 만족도가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50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점 이하의 낮은 수준을 보이고 있음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dirty="0"/>
          </a:p>
        </p:txBody>
      </p:sp>
      <p:graphicFrame>
        <p:nvGraphicFramePr>
          <p:cNvPr id="30" name="다이어그램 29"/>
          <p:cNvGraphicFramePr/>
          <p:nvPr>
            <p:extLst/>
          </p:nvPr>
        </p:nvGraphicFramePr>
        <p:xfrm>
          <a:off x="1666876" y="2133600"/>
          <a:ext cx="8858249" cy="4103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" name="타원 19"/>
          <p:cNvSpPr/>
          <p:nvPr/>
        </p:nvSpPr>
        <p:spPr>
          <a:xfrm>
            <a:off x="3045179" y="3212976"/>
            <a:ext cx="360000" cy="36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/>
              <a:t>1</a:t>
            </a:r>
            <a:endParaRPr lang="ko-KR" altLang="en-US" sz="1400" b="1" dirty="0"/>
          </a:p>
        </p:txBody>
      </p:sp>
      <p:sp>
        <p:nvSpPr>
          <p:cNvPr id="21" name="타원 20"/>
          <p:cNvSpPr/>
          <p:nvPr/>
        </p:nvSpPr>
        <p:spPr>
          <a:xfrm>
            <a:off x="8792548" y="3212976"/>
            <a:ext cx="360000" cy="36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/>
              <a:t>2</a:t>
            </a:r>
            <a:endParaRPr lang="ko-KR" altLang="en-US" sz="1400" b="1" dirty="0"/>
          </a:p>
        </p:txBody>
      </p:sp>
      <p:sp>
        <p:nvSpPr>
          <p:cNvPr id="22" name="타원 21"/>
          <p:cNvSpPr/>
          <p:nvPr/>
        </p:nvSpPr>
        <p:spPr>
          <a:xfrm>
            <a:off x="8792548" y="4833156"/>
            <a:ext cx="360000" cy="36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/>
              <a:t>3</a:t>
            </a:r>
            <a:endParaRPr lang="ko-KR" altLang="en-US" sz="1400" b="1" dirty="0"/>
          </a:p>
        </p:txBody>
      </p:sp>
      <p:sp>
        <p:nvSpPr>
          <p:cNvPr id="23" name="타원 22"/>
          <p:cNvSpPr/>
          <p:nvPr/>
        </p:nvSpPr>
        <p:spPr>
          <a:xfrm>
            <a:off x="3045179" y="4833156"/>
            <a:ext cx="360000" cy="36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/>
              <a:t>4</a:t>
            </a:r>
            <a:endParaRPr lang="ko-KR" altLang="en-US" sz="1400" b="1" dirty="0"/>
          </a:p>
        </p:txBody>
      </p:sp>
      <p:sp>
        <p:nvSpPr>
          <p:cNvPr id="24" name="타원 23"/>
          <p:cNvSpPr/>
          <p:nvPr/>
        </p:nvSpPr>
        <p:spPr>
          <a:xfrm>
            <a:off x="5169396" y="2393407"/>
            <a:ext cx="360000" cy="3600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/>
              <a:t>5</a:t>
            </a:r>
            <a:endParaRPr lang="ko-KR" altLang="en-US" sz="1400" b="1" dirty="0"/>
          </a:p>
        </p:txBody>
      </p:sp>
      <p:sp>
        <p:nvSpPr>
          <p:cNvPr id="25" name="타원 24"/>
          <p:cNvSpPr/>
          <p:nvPr/>
        </p:nvSpPr>
        <p:spPr>
          <a:xfrm>
            <a:off x="6662980" y="5684040"/>
            <a:ext cx="360000" cy="3600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/>
              <a:t>6</a:t>
            </a:r>
            <a:endParaRPr lang="ko-KR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53847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-</a:t>
            </a:r>
            <a:fld id="{D1E91C36-28B7-495F-BC82-F90B359F408A}" type="slidenum">
              <a:rPr lang="ko-KR" altLang="en-US" smtClean="0"/>
              <a:pPr/>
              <a:t>12</a:t>
            </a:fld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tx1"/>
                </a:solidFill>
              </a:rPr>
              <a:t>가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성별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480131"/>
          </a:xfrm>
        </p:spPr>
        <p:txBody>
          <a:bodyPr/>
          <a:lstStyle/>
          <a:p>
            <a:r>
              <a:rPr lang="ko-KR" altLang="en-US" dirty="0" smtClean="0"/>
              <a:t>남성 재학생의 종합 만족도가 </a:t>
            </a:r>
            <a:r>
              <a:rPr lang="en-US" altLang="ko-KR" dirty="0" smtClean="0"/>
              <a:t>50.2</a:t>
            </a:r>
            <a:r>
              <a:rPr lang="ko-KR" altLang="en-US" dirty="0" smtClean="0"/>
              <a:t>점으로 여성 재학생 만족도보다 상대적으로 높은 수준을 나타내고 있으며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종합 만족도뿐만 아니라 모든 영역의 만족도가 상대적으로 여성에 비해 높은 수준을 보이고 있음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남성</a:t>
            </a:r>
            <a:r>
              <a:rPr lang="en-US" altLang="ko-KR" sz="1400" b="1" dirty="0">
                <a:latin typeface="+mn-ea"/>
              </a:rPr>
              <a:t>: 50.2</a:t>
            </a:r>
            <a:r>
              <a:rPr lang="ko-KR" altLang="en-US" sz="1400" b="1" dirty="0">
                <a:latin typeface="+mn-ea"/>
              </a:rPr>
              <a:t>점</a:t>
            </a:r>
            <a:r>
              <a:rPr lang="en-US" altLang="ko-KR" sz="1400" b="1" dirty="0">
                <a:latin typeface="+mn-ea"/>
              </a:rPr>
              <a:t>, </a:t>
            </a:r>
            <a:r>
              <a:rPr lang="ko-KR" altLang="en-US" sz="1400" b="1" dirty="0">
                <a:latin typeface="+mn-ea"/>
              </a:rPr>
              <a:t>여성</a:t>
            </a:r>
            <a:r>
              <a:rPr lang="en-US" altLang="ko-KR" sz="1400" b="1" dirty="0">
                <a:latin typeface="+mn-ea"/>
              </a:rPr>
              <a:t>: 45.7</a:t>
            </a:r>
            <a:r>
              <a:rPr lang="ko-KR" altLang="en-US" sz="1400" b="1" dirty="0">
                <a:latin typeface="+mn-ea"/>
              </a:rPr>
              <a:t>점</a:t>
            </a:r>
          </a:p>
        </p:txBody>
      </p:sp>
      <p:graphicFrame>
        <p:nvGraphicFramePr>
          <p:cNvPr id="16" name="차트 15"/>
          <p:cNvGraphicFramePr/>
          <p:nvPr>
            <p:extLst/>
          </p:nvPr>
        </p:nvGraphicFramePr>
        <p:xfrm>
          <a:off x="1666877" y="2133600"/>
          <a:ext cx="4321172" cy="410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7" name="그림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298" y="3068826"/>
            <a:ext cx="404495" cy="404562"/>
          </a:xfrm>
          <a:prstGeom prst="rect">
            <a:avLst/>
          </a:prstGeom>
        </p:spPr>
      </p:pic>
      <p:graphicFrame>
        <p:nvGraphicFramePr>
          <p:cNvPr id="19" name="표 18"/>
          <p:cNvGraphicFramePr>
            <a:graphicFrameLocks noGrp="1"/>
          </p:cNvGraphicFramePr>
          <p:nvPr>
            <p:extLst/>
          </p:nvPr>
        </p:nvGraphicFramePr>
        <p:xfrm>
          <a:off x="6203950" y="2133599"/>
          <a:ext cx="4321175" cy="4103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215"/>
                <a:gridCol w="984320"/>
                <a:gridCol w="984320"/>
                <a:gridCol w="984320"/>
              </a:tblGrid>
              <a:tr h="5129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남성</a:t>
                      </a:r>
                      <a:endParaRPr lang="en-US" altLang="ko-KR" sz="120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ctr" latinLnBrk="1"/>
                      <a:r>
                        <a:rPr lang="en-US" altLang="ko-KR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(1,903</a:t>
                      </a:r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명</a:t>
                      </a:r>
                      <a:r>
                        <a:rPr lang="en-US" altLang="ko-KR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여성</a:t>
                      </a:r>
                      <a:endParaRPr lang="en-US" altLang="ko-KR" sz="120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ctr" latinLnBrk="1"/>
                      <a:r>
                        <a:rPr lang="en-US" altLang="ko-KR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(2,354</a:t>
                      </a:r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명</a:t>
                      </a:r>
                      <a:r>
                        <a:rPr lang="en-US" altLang="ko-KR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격차</a:t>
                      </a:r>
                      <a:endParaRPr lang="en-US" altLang="ko-KR" sz="120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ctr" latinLnBrk="1"/>
                      <a:r>
                        <a:rPr lang="en-US" altLang="ko-KR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남성</a:t>
                      </a:r>
                      <a:r>
                        <a:rPr lang="en-US" altLang="ko-KR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여성</a:t>
                      </a:r>
                      <a:r>
                        <a:rPr lang="en-US" altLang="ko-KR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</a:tr>
              <a:tr h="5129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종합 만족도</a:t>
                      </a:r>
                      <a:endParaRPr lang="ko-KR" altLang="en-US" sz="120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50.2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45.7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6.0</a:t>
                      </a:r>
                    </a:p>
                  </a:txBody>
                  <a:tcPr marL="9525" marR="9525" marT="9525" marB="0" anchor="ctr"/>
                </a:tc>
              </a:tr>
              <a:tr h="5129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대학 인프라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47.5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41.5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6.1</a:t>
                      </a:r>
                    </a:p>
                  </a:txBody>
                  <a:tcPr marL="9525" marR="9525" marT="9525" marB="0" anchor="ctr"/>
                </a:tc>
              </a:tr>
              <a:tr h="5129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행정 서비스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55.7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49.6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5.4</a:t>
                      </a:r>
                    </a:p>
                  </a:txBody>
                  <a:tcPr marL="9525" marR="9525" marT="9525" marB="0" anchor="ctr"/>
                </a:tc>
              </a:tr>
              <a:tr h="5129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학생활동지원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43.4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4.9</a:t>
                      </a:r>
                    </a:p>
                  </a:txBody>
                  <a:tcPr marL="9525" marR="9525" marT="9525" marB="0" anchor="ctr"/>
                </a:tc>
              </a:tr>
              <a:tr h="5129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학생역량강화 및 </a:t>
                      </a:r>
                      <a:r>
                        <a:rPr lang="ko-KR" altLang="en-US" sz="1200" dirty="0" err="1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취</a:t>
                      </a:r>
                      <a:r>
                        <a:rPr lang="en-US" altLang="ko-KR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•</a:t>
                      </a:r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창업지원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46.3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41.4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3.4</a:t>
                      </a:r>
                    </a:p>
                  </a:txBody>
                  <a:tcPr marL="9525" marR="9525" marT="9525" marB="0" anchor="ctr"/>
                </a:tc>
              </a:tr>
              <a:tr h="5129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교육과정 및 운영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46.7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43.3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2.9</a:t>
                      </a:r>
                    </a:p>
                  </a:txBody>
                  <a:tcPr marL="9525" marR="9525" marT="9525" marB="0" anchor="ctr"/>
                </a:tc>
              </a:tr>
              <a:tr h="5129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교수</a:t>
                      </a:r>
                      <a:r>
                        <a:rPr lang="en-US" altLang="ko-KR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•</a:t>
                      </a:r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학습</a:t>
                      </a:r>
                      <a:r>
                        <a:rPr lang="en-US" altLang="ko-KR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강의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64.6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61.7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4.5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0" name="제목 10"/>
          <p:cNvSpPr txBox="1">
            <a:spLocks/>
          </p:cNvSpPr>
          <p:nvPr/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1800" b="1" kern="1200" baseline="0"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</a:lstStyle>
          <a:p>
            <a:r>
              <a:rPr lang="en-US" altLang="ko-KR" smtClean="0">
                <a:solidFill>
                  <a:schemeClr val="tx1"/>
                </a:solidFill>
              </a:rPr>
              <a:t>2. </a:t>
            </a:r>
            <a:r>
              <a:rPr lang="ko-KR" altLang="en-US" smtClean="0">
                <a:solidFill>
                  <a:schemeClr val="tx1"/>
                </a:solidFill>
              </a:rPr>
              <a:t>속성별 만족도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-</a:t>
            </a:r>
            <a:fld id="{D1E91C36-28B7-495F-BC82-F90B359F408A}" type="slidenum">
              <a:rPr lang="ko-KR" altLang="en-US" smtClean="0"/>
              <a:pPr/>
              <a:t>13</a:t>
            </a:fld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나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학년별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2. </a:t>
            </a:r>
            <a:r>
              <a:rPr lang="ko-KR" altLang="en-US" dirty="0" smtClean="0">
                <a:solidFill>
                  <a:schemeClr val="tx1"/>
                </a:solidFill>
              </a:rPr>
              <a:t>속성별 만족도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674031"/>
          </a:xfrm>
        </p:spPr>
        <p:txBody>
          <a:bodyPr/>
          <a:lstStyle/>
          <a:p>
            <a:r>
              <a:rPr lang="en-US" altLang="ko-KR" dirty="0" smtClean="0"/>
              <a:t>1</a:t>
            </a:r>
            <a:r>
              <a:rPr lang="ko-KR" altLang="en-US" dirty="0" smtClean="0"/>
              <a:t>학년 재학생의 종합 만족도가 </a:t>
            </a:r>
            <a:r>
              <a:rPr lang="en-US" altLang="ko-KR" dirty="0" smtClean="0"/>
              <a:t>51.1</a:t>
            </a:r>
            <a:r>
              <a:rPr lang="ko-KR" altLang="en-US" dirty="0" smtClean="0"/>
              <a:t>점으로 가장 높은 수준을 보이고 있으며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표본</a:t>
            </a:r>
            <a:r>
              <a:rPr lang="ko-KR" altLang="en-US" dirty="0"/>
              <a:t> </a:t>
            </a:r>
            <a:r>
              <a:rPr lang="ko-KR" altLang="en-US" dirty="0" smtClean="0"/>
              <a:t>수의 차이가 있지만 고학년</a:t>
            </a:r>
            <a:r>
              <a:rPr lang="en-US" altLang="ko-KR" dirty="0" smtClean="0"/>
              <a:t>(3, 4</a:t>
            </a:r>
            <a:r>
              <a:rPr lang="ko-KR" altLang="en-US" dirty="0" smtClean="0"/>
              <a:t>학년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 비해 저학년</a:t>
            </a:r>
            <a:r>
              <a:rPr lang="en-US" altLang="ko-KR" dirty="0" smtClean="0"/>
              <a:t>(1, 2</a:t>
            </a:r>
            <a:r>
              <a:rPr lang="ko-KR" altLang="en-US" dirty="0" smtClean="0"/>
              <a:t>학년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만족도가 상대적으로 높은 수준을 나타내고 있음</a:t>
            </a:r>
            <a:r>
              <a:rPr lang="en-US" altLang="ko-KR" dirty="0" smtClean="0"/>
              <a:t>. 1</a:t>
            </a:r>
            <a:r>
              <a:rPr lang="ko-KR" altLang="en-US" dirty="0" smtClean="0"/>
              <a:t>학년은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교수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학습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강의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영역을 제외한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5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개 영역의 만족도가 타 학년에 비해 상대적으로 높게 나타남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>
                <a:latin typeface="+mn-ea"/>
              </a:rPr>
              <a:t>1</a:t>
            </a:r>
            <a:r>
              <a:rPr lang="ko-KR" altLang="en-US" sz="1400" b="1" dirty="0">
                <a:latin typeface="+mn-ea"/>
              </a:rPr>
              <a:t>학년</a:t>
            </a:r>
            <a:r>
              <a:rPr lang="en-US" altLang="ko-KR" sz="1400" b="1" dirty="0">
                <a:latin typeface="+mn-ea"/>
              </a:rPr>
              <a:t>: 51.1</a:t>
            </a:r>
            <a:r>
              <a:rPr lang="ko-KR" altLang="en-US" sz="1400" b="1" dirty="0">
                <a:latin typeface="+mn-ea"/>
              </a:rPr>
              <a:t>점</a:t>
            </a:r>
            <a:r>
              <a:rPr lang="en-US" altLang="ko-KR" sz="1400" b="1" dirty="0">
                <a:latin typeface="+mn-ea"/>
              </a:rPr>
              <a:t>, 2</a:t>
            </a:r>
            <a:r>
              <a:rPr lang="ko-KR" altLang="en-US" sz="1400" b="1" dirty="0">
                <a:latin typeface="+mn-ea"/>
              </a:rPr>
              <a:t>학년</a:t>
            </a:r>
            <a:r>
              <a:rPr lang="en-US" altLang="ko-KR" sz="1400" b="1" dirty="0">
                <a:latin typeface="+mn-ea"/>
              </a:rPr>
              <a:t>: 47.1</a:t>
            </a:r>
            <a:r>
              <a:rPr lang="ko-KR" altLang="en-US" sz="1400" b="1" dirty="0">
                <a:latin typeface="+mn-ea"/>
              </a:rPr>
              <a:t>점</a:t>
            </a:r>
            <a:r>
              <a:rPr lang="en-US" altLang="ko-KR" sz="1400" b="1" dirty="0">
                <a:latin typeface="+mn-ea"/>
              </a:rPr>
              <a:t>, 3</a:t>
            </a:r>
            <a:r>
              <a:rPr lang="ko-KR" altLang="en-US" sz="1400" b="1" dirty="0">
                <a:latin typeface="+mn-ea"/>
              </a:rPr>
              <a:t>학년</a:t>
            </a:r>
            <a:r>
              <a:rPr lang="en-US" altLang="ko-KR" sz="1400" b="1" dirty="0">
                <a:latin typeface="+mn-ea"/>
              </a:rPr>
              <a:t>: 45.4</a:t>
            </a:r>
            <a:r>
              <a:rPr lang="ko-KR" altLang="en-US" sz="1400" b="1" dirty="0">
                <a:latin typeface="+mn-ea"/>
              </a:rPr>
              <a:t>점</a:t>
            </a:r>
            <a:r>
              <a:rPr lang="en-US" altLang="ko-KR" sz="1400" b="1" dirty="0">
                <a:latin typeface="+mn-ea"/>
              </a:rPr>
              <a:t>, 4</a:t>
            </a:r>
            <a:r>
              <a:rPr lang="ko-KR" altLang="en-US" sz="1400" b="1" dirty="0">
                <a:latin typeface="+mn-ea"/>
              </a:rPr>
              <a:t>학년</a:t>
            </a:r>
            <a:r>
              <a:rPr lang="en-US" altLang="ko-KR" sz="1400" b="1" dirty="0">
                <a:latin typeface="+mn-ea"/>
              </a:rPr>
              <a:t>: 46.3</a:t>
            </a:r>
            <a:r>
              <a:rPr lang="ko-KR" altLang="en-US" sz="1400" b="1" dirty="0">
                <a:latin typeface="+mn-ea"/>
              </a:rPr>
              <a:t>점</a:t>
            </a:r>
          </a:p>
        </p:txBody>
      </p:sp>
      <p:graphicFrame>
        <p:nvGraphicFramePr>
          <p:cNvPr id="16" name="차트 15"/>
          <p:cNvGraphicFramePr/>
          <p:nvPr>
            <p:extLst/>
          </p:nvPr>
        </p:nvGraphicFramePr>
        <p:xfrm>
          <a:off x="1666877" y="2133600"/>
          <a:ext cx="4321172" cy="410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7" name="그림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673" y="3024438"/>
            <a:ext cx="404495" cy="404562"/>
          </a:xfrm>
          <a:prstGeom prst="rect">
            <a:avLst/>
          </a:prstGeom>
        </p:spPr>
      </p:pic>
      <p:graphicFrame>
        <p:nvGraphicFramePr>
          <p:cNvPr id="13" name="표 12"/>
          <p:cNvGraphicFramePr>
            <a:graphicFrameLocks noGrp="1"/>
          </p:cNvGraphicFramePr>
          <p:nvPr>
            <p:extLst/>
          </p:nvPr>
        </p:nvGraphicFramePr>
        <p:xfrm>
          <a:off x="6203950" y="2133599"/>
          <a:ext cx="4321175" cy="4103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215"/>
                <a:gridCol w="738240"/>
                <a:gridCol w="738240"/>
                <a:gridCol w="738240"/>
                <a:gridCol w="738240"/>
              </a:tblGrid>
              <a:tr h="5129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학년</a:t>
                      </a:r>
                      <a:endParaRPr lang="en-US" altLang="ko-KR" sz="120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(1,292</a:t>
                      </a:r>
                      <a:r>
                        <a:rPr lang="ko-KR" altLang="en-US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명</a:t>
                      </a:r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학년</a:t>
                      </a:r>
                      <a:endParaRPr lang="en-US" altLang="ko-KR" sz="120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(1,354</a:t>
                      </a:r>
                      <a:r>
                        <a:rPr lang="ko-KR" altLang="en-US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명</a:t>
                      </a:r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학년</a:t>
                      </a:r>
                      <a:endParaRPr lang="en-US" altLang="ko-KR" sz="120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(1,411</a:t>
                      </a:r>
                      <a:r>
                        <a:rPr lang="ko-KR" altLang="en-US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명</a:t>
                      </a:r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학년</a:t>
                      </a:r>
                      <a:endParaRPr lang="en-US" altLang="ko-KR" sz="120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(200</a:t>
                      </a:r>
                      <a:r>
                        <a:rPr lang="ko-KR" altLang="en-US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명</a:t>
                      </a:r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</a:tr>
              <a:tr h="5129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종합 만족도</a:t>
                      </a:r>
                      <a:endParaRPr lang="ko-KR" altLang="en-US" sz="120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51.1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47.1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45.4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46.3</a:t>
                      </a:r>
                    </a:p>
                  </a:txBody>
                  <a:tcPr marL="9525" marR="9525" marT="9525" marB="0" anchor="ctr"/>
                </a:tc>
              </a:tr>
              <a:tr h="5129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대학 인프라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47.6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43.8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41.0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47.1</a:t>
                      </a:r>
                    </a:p>
                  </a:txBody>
                  <a:tcPr marL="9525" marR="9525" marT="9525" marB="0" anchor="ctr"/>
                </a:tc>
              </a:tr>
              <a:tr h="5129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행정 서비스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57.1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47.3</a:t>
                      </a:r>
                    </a:p>
                  </a:txBody>
                  <a:tcPr marL="9525" marR="9525" marT="9525" marB="0" anchor="ctr"/>
                </a:tc>
              </a:tr>
              <a:tr h="5129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학생활동지원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44.9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44.6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42.9</a:t>
                      </a:r>
                    </a:p>
                  </a:txBody>
                  <a:tcPr marL="9525" marR="9525" marT="9525" marB="0" anchor="ctr"/>
                </a:tc>
              </a:tr>
              <a:tr h="5129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학생역량강화 및 </a:t>
                      </a:r>
                      <a:r>
                        <a:rPr lang="ko-KR" altLang="en-US" sz="1200" dirty="0" err="1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취</a:t>
                      </a:r>
                      <a:r>
                        <a:rPr lang="en-US" altLang="ko-KR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•</a:t>
                      </a:r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창업지원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42.3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40.7</a:t>
                      </a:r>
                    </a:p>
                  </a:txBody>
                  <a:tcPr marL="9525" marR="9525" marT="9525" marB="0" anchor="ctr"/>
                </a:tc>
              </a:tr>
              <a:tr h="5129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교육과정 및 운영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44.1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43.0</a:t>
                      </a:r>
                    </a:p>
                  </a:txBody>
                  <a:tcPr marL="9525" marR="9525" marT="9525" marB="0" anchor="ctr"/>
                </a:tc>
              </a:tr>
              <a:tr h="5129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교수</a:t>
                      </a:r>
                      <a:r>
                        <a:rPr lang="en-US" altLang="ko-KR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•</a:t>
                      </a:r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학습</a:t>
                      </a:r>
                      <a:r>
                        <a:rPr lang="en-US" altLang="ko-KR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강의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63.1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63.3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62.4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63.7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335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-</a:t>
            </a:r>
            <a:fld id="{D1E91C36-28B7-495F-BC82-F90B359F408A}" type="slidenum">
              <a:rPr lang="ko-KR" altLang="en-US" smtClean="0"/>
              <a:pPr/>
              <a:t>14</a:t>
            </a:fld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다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캠퍼스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2. </a:t>
            </a:r>
            <a:r>
              <a:rPr lang="ko-KR" altLang="en-US" dirty="0" smtClean="0">
                <a:solidFill>
                  <a:schemeClr val="tx1"/>
                </a:solidFill>
              </a:rPr>
              <a:t>속성별 만족도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674031"/>
          </a:xfrm>
        </p:spPr>
        <p:txBody>
          <a:bodyPr/>
          <a:lstStyle/>
          <a:p>
            <a:r>
              <a:rPr lang="en-US" altLang="ko-KR" dirty="0" smtClean="0"/>
              <a:t>2</a:t>
            </a:r>
            <a:r>
              <a:rPr lang="ko-KR" altLang="en-US" dirty="0" smtClean="0"/>
              <a:t>캠퍼스 재학생의 만족도에 비해 </a:t>
            </a:r>
            <a:r>
              <a:rPr lang="en-US" altLang="ko-KR" dirty="0" smtClean="0"/>
              <a:t>1</a:t>
            </a:r>
            <a:r>
              <a:rPr lang="ko-KR" altLang="en-US" dirty="0" smtClean="0"/>
              <a:t>캠퍼스 재학생의 만족도는 </a:t>
            </a:r>
            <a:r>
              <a:rPr lang="en-US" altLang="ko-KR" dirty="0" smtClean="0"/>
              <a:t>47.9</a:t>
            </a:r>
            <a:r>
              <a:rPr lang="ko-KR" altLang="en-US" dirty="0" smtClean="0"/>
              <a:t>점으로 소폭 높은 수준을 보임</a:t>
            </a:r>
            <a:r>
              <a:rPr lang="en-US" altLang="ko-KR" dirty="0" smtClean="0"/>
              <a:t>. </a:t>
            </a:r>
            <a:r>
              <a:rPr lang="ko-KR" altLang="en-US" dirty="0" smtClean="0"/>
              <a:t>영역별 만족도를 살펴보면</a:t>
            </a:r>
            <a:r>
              <a:rPr lang="en-US" altLang="ko-KR" dirty="0" smtClean="0"/>
              <a:t>, “</a:t>
            </a:r>
            <a:r>
              <a:rPr lang="ko-KR" altLang="en-US" dirty="0" smtClean="0"/>
              <a:t>대학 인프라</a:t>
            </a:r>
            <a:r>
              <a:rPr lang="en-US" altLang="ko-KR" dirty="0" smtClean="0"/>
              <a:t>“, “</a:t>
            </a:r>
            <a:r>
              <a:rPr lang="ko-KR" altLang="en-US" dirty="0" smtClean="0"/>
              <a:t>교수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학습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강의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영역을 제외한 나머지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개 영역의 만족도가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캠퍼스가 상대적으로 높게 나타남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>
                <a:latin typeface="+mn-ea"/>
              </a:rPr>
              <a:t>1</a:t>
            </a:r>
            <a:r>
              <a:rPr lang="ko-KR" altLang="en-US" sz="1400" b="1" dirty="0">
                <a:latin typeface="+mn-ea"/>
              </a:rPr>
              <a:t>캠퍼스</a:t>
            </a:r>
            <a:r>
              <a:rPr lang="en-US" altLang="ko-KR" sz="1400" b="1" dirty="0">
                <a:latin typeface="+mn-ea"/>
              </a:rPr>
              <a:t>: 47.9</a:t>
            </a:r>
            <a:r>
              <a:rPr lang="ko-KR" altLang="en-US" sz="1400" b="1" dirty="0">
                <a:latin typeface="+mn-ea"/>
              </a:rPr>
              <a:t>점</a:t>
            </a:r>
            <a:r>
              <a:rPr lang="en-US" altLang="ko-KR" sz="1400" b="1" dirty="0">
                <a:latin typeface="+mn-ea"/>
              </a:rPr>
              <a:t>, 2</a:t>
            </a:r>
            <a:r>
              <a:rPr lang="ko-KR" altLang="en-US" sz="1400" b="1" dirty="0">
                <a:latin typeface="+mn-ea"/>
              </a:rPr>
              <a:t>캠퍼스</a:t>
            </a:r>
            <a:r>
              <a:rPr lang="en-US" altLang="ko-KR" sz="1400" b="1" dirty="0">
                <a:latin typeface="+mn-ea"/>
              </a:rPr>
              <a:t>: 47.3</a:t>
            </a:r>
            <a:r>
              <a:rPr lang="ko-KR" altLang="en-US" sz="1400" b="1" dirty="0">
                <a:latin typeface="+mn-ea"/>
              </a:rPr>
              <a:t>점</a:t>
            </a:r>
          </a:p>
        </p:txBody>
      </p:sp>
      <p:graphicFrame>
        <p:nvGraphicFramePr>
          <p:cNvPr id="16" name="차트 15"/>
          <p:cNvGraphicFramePr/>
          <p:nvPr>
            <p:extLst/>
          </p:nvPr>
        </p:nvGraphicFramePr>
        <p:xfrm>
          <a:off x="1666878" y="2133600"/>
          <a:ext cx="4321173" cy="410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표 13"/>
          <p:cNvGraphicFramePr>
            <a:graphicFrameLocks noGrp="1"/>
          </p:cNvGraphicFramePr>
          <p:nvPr>
            <p:extLst/>
          </p:nvPr>
        </p:nvGraphicFramePr>
        <p:xfrm>
          <a:off x="6203949" y="2133599"/>
          <a:ext cx="4321176" cy="4103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392"/>
                <a:gridCol w="1440392"/>
                <a:gridCol w="1440392"/>
              </a:tblGrid>
              <a:tr h="5129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구분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캠퍼스</a:t>
                      </a:r>
                      <a:endParaRPr lang="en-US" altLang="ko-KR" sz="1100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(3,301</a:t>
                      </a:r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명</a:t>
                      </a: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캠퍼스</a:t>
                      </a:r>
                      <a:endParaRPr lang="en-US" altLang="ko-KR" sz="1100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(956</a:t>
                      </a:r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명</a:t>
                      </a: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129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>
                          <a:latin typeface="+mn-ea"/>
                          <a:ea typeface="+mn-ea"/>
                        </a:rPr>
                        <a:t>종합 만족도</a:t>
                      </a:r>
                      <a:endParaRPr lang="ko-KR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47.9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47.3</a:t>
                      </a:r>
                    </a:p>
                  </a:txBody>
                  <a:tcPr marL="9525" marR="9525" marT="9525" marB="0" anchor="ctr"/>
                </a:tc>
              </a:tr>
              <a:tr h="5129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대학 인프라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43.7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45.7</a:t>
                      </a:r>
                    </a:p>
                  </a:txBody>
                  <a:tcPr marL="9525" marR="9525" marT="9525" marB="0" anchor="ctr"/>
                </a:tc>
              </a:tr>
              <a:tr h="5129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행정 서비스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52.4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52.2</a:t>
                      </a:r>
                    </a:p>
                  </a:txBody>
                  <a:tcPr marL="9525" marR="9525" marT="9525" marB="0" anchor="ctr"/>
                </a:tc>
              </a:tr>
              <a:tr h="5129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학생활동지원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46.2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44.4</a:t>
                      </a:r>
                    </a:p>
                  </a:txBody>
                  <a:tcPr marL="9525" marR="9525" marT="9525" marB="0" anchor="ctr"/>
                </a:tc>
              </a:tr>
              <a:tr h="5129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학생역량강화 및 </a:t>
                      </a:r>
                      <a:endParaRPr lang="en-US" altLang="ko-KR" sz="1100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ko-KR" altLang="en-US" sz="1100" dirty="0" err="1" smtClean="0">
                          <a:latin typeface="+mn-ea"/>
                          <a:ea typeface="+mn-ea"/>
                        </a:rPr>
                        <a:t>취</a:t>
                      </a: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•</a:t>
                      </a:r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창업지원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44.0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42.0</a:t>
                      </a:r>
                    </a:p>
                  </a:txBody>
                  <a:tcPr marL="9525" marR="9525" marT="9525" marB="0" anchor="ctr"/>
                </a:tc>
              </a:tr>
              <a:tr h="5129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교육과정 및 운영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45.0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44.2</a:t>
                      </a:r>
                    </a:p>
                  </a:txBody>
                  <a:tcPr marL="9525" marR="9525" marT="9525" marB="0" anchor="ctr"/>
                </a:tc>
              </a:tr>
              <a:tr h="5129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교수</a:t>
                      </a: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•</a:t>
                      </a:r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학습</a:t>
                      </a: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-</a:t>
                      </a:r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강의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62.8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63.4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822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제목 10"/>
          <p:cNvSpPr txBox="1">
            <a:spLocks/>
          </p:cNvSpPr>
          <p:nvPr/>
        </p:nvSpPr>
        <p:spPr>
          <a:xfrm>
            <a:off x="1544591" y="203032"/>
            <a:ext cx="4427417" cy="3416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1800" b="1" kern="1200" baseline="0"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</a:lstStyle>
          <a:p>
            <a:r>
              <a:rPr lang="en-US" altLang="ko-KR" dirty="0" smtClean="0">
                <a:solidFill>
                  <a:schemeClr val="tx1"/>
                </a:solidFill>
              </a:rPr>
              <a:t>3. </a:t>
            </a:r>
            <a:r>
              <a:rPr lang="ko-KR" altLang="en-US" dirty="0" smtClean="0">
                <a:solidFill>
                  <a:schemeClr val="tx1"/>
                </a:solidFill>
              </a:rPr>
              <a:t>영역별 만족도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 smtClean="0"/>
              <a:t>-</a:t>
            </a:r>
            <a:fld id="{D1E91C36-28B7-495F-BC82-F90B359F408A}" type="slidenum">
              <a:rPr lang="ko-KR" altLang="en-US" smtClean="0"/>
              <a:pPr/>
              <a:t>15</a:t>
            </a:fld>
            <a:r>
              <a:rPr lang="en-US" altLang="ko-KR" dirty="0" smtClean="0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tx1"/>
                </a:solidFill>
              </a:rPr>
              <a:t>가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대학 인프라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558926" y="657227"/>
            <a:ext cx="9074149" cy="867930"/>
          </a:xfrm>
        </p:spPr>
        <p:txBody>
          <a:bodyPr/>
          <a:lstStyle/>
          <a:p>
            <a:r>
              <a:rPr lang="ko-KR" altLang="en-US" dirty="0" smtClean="0"/>
              <a:t>대학 인프라 영역 만족도는 </a:t>
            </a:r>
            <a:r>
              <a:rPr lang="en-US" altLang="ko-KR" dirty="0" smtClean="0"/>
              <a:t>44.2</a:t>
            </a:r>
            <a:r>
              <a:rPr lang="ko-KR" altLang="en-US" dirty="0" smtClean="0"/>
              <a:t>점으로 </a:t>
            </a:r>
            <a:r>
              <a:rPr lang="en-US" altLang="ko-KR" dirty="0" smtClean="0"/>
              <a:t>6</a:t>
            </a:r>
            <a:r>
              <a:rPr lang="ko-KR" altLang="en-US" dirty="0" smtClean="0"/>
              <a:t>개의 영역 중에서 다소 낮은 만족 수준을 보이는 영역임</a:t>
            </a:r>
            <a:r>
              <a:rPr lang="en-US" altLang="ko-KR" dirty="0" smtClean="0"/>
              <a:t>.</a:t>
            </a:r>
            <a:r>
              <a:rPr lang="en-US" altLang="ko-KR" dirty="0"/>
              <a:t> </a:t>
            </a:r>
            <a:r>
              <a:rPr lang="ko-KR" altLang="en-US" dirty="0" smtClean="0"/>
              <a:t>영역을 구성하는 요인 중에서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도서관</a:t>
            </a:r>
            <a:r>
              <a:rPr lang="en-US" altLang="ko-KR" dirty="0" smtClean="0"/>
              <a:t>”</a:t>
            </a:r>
            <a:r>
              <a:rPr lang="ko-KR" altLang="en-US" dirty="0" smtClean="0"/>
              <a:t> 요인만이 만족도 값 </a:t>
            </a:r>
            <a:r>
              <a:rPr lang="en-US" altLang="ko-KR" dirty="0" smtClean="0"/>
              <a:t>50</a:t>
            </a:r>
            <a:r>
              <a:rPr lang="ko-KR" altLang="en-US" dirty="0" smtClean="0"/>
              <a:t>점 이상의 수준을 나타내고 있으며</a:t>
            </a:r>
            <a:r>
              <a:rPr lang="en-US" altLang="ko-KR" dirty="0" smtClean="0"/>
              <a:t>, “</a:t>
            </a:r>
            <a:r>
              <a:rPr lang="ko-KR" altLang="en-US" dirty="0" smtClean="0"/>
              <a:t>복지시설 일반</a:t>
            </a:r>
            <a:r>
              <a:rPr lang="en-US" altLang="ko-KR" dirty="0" smtClean="0"/>
              <a:t>”</a:t>
            </a:r>
            <a:r>
              <a:rPr lang="ko-KR" altLang="en-US" dirty="0" smtClean="0"/>
              <a:t> 요인의 만족도는 </a:t>
            </a:r>
            <a:r>
              <a:rPr lang="en-US" altLang="ko-KR" dirty="0" smtClean="0"/>
              <a:t>31.8</a:t>
            </a:r>
            <a:r>
              <a:rPr lang="ko-KR" altLang="en-US" dirty="0" smtClean="0"/>
              <a:t>점으로 매우 낮은 수준을 보임</a:t>
            </a:r>
            <a:r>
              <a:rPr lang="en-US" altLang="ko-KR" dirty="0" smtClean="0"/>
              <a:t>. </a:t>
            </a:r>
            <a:r>
              <a:rPr lang="ko-KR" altLang="en-US" dirty="0" smtClean="0"/>
              <a:t>전반적으로 모든 요인의 만족 수준이 낮게 나타나는 바</a:t>
            </a:r>
            <a:r>
              <a:rPr lang="en-US" altLang="ko-KR" dirty="0" smtClean="0"/>
              <a:t>. </a:t>
            </a:r>
            <a:r>
              <a:rPr lang="ko-KR" altLang="en-US" dirty="0" smtClean="0"/>
              <a:t>재학생의 의견 수렴 등을 통한 대학 인프라 개선 방안이 필요하다고 판단됨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대학 인프라 영역 만족도</a:t>
            </a:r>
            <a:r>
              <a:rPr lang="en-US" altLang="ko-KR" sz="1400" b="1" dirty="0">
                <a:latin typeface="+mn-ea"/>
              </a:rPr>
              <a:t>: 44.2</a:t>
            </a:r>
            <a:r>
              <a:rPr lang="ko-KR" altLang="en-US" sz="1400" b="1" dirty="0">
                <a:latin typeface="+mn-ea"/>
              </a:rPr>
              <a:t>점</a:t>
            </a:r>
            <a:endParaRPr lang="en-US" altLang="ko-KR" sz="1400" b="1" dirty="0">
              <a:latin typeface="+mn-ea"/>
            </a:endParaRPr>
          </a:p>
        </p:txBody>
      </p:sp>
      <p:graphicFrame>
        <p:nvGraphicFramePr>
          <p:cNvPr id="8" name="차트 7"/>
          <p:cNvGraphicFramePr/>
          <p:nvPr>
            <p:extLst/>
          </p:nvPr>
        </p:nvGraphicFramePr>
        <p:xfrm>
          <a:off x="1666876" y="2133600"/>
          <a:ext cx="8858249" cy="410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그림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133" y="4252144"/>
            <a:ext cx="404495" cy="404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8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10"/>
          <p:cNvSpPr txBox="1">
            <a:spLocks/>
          </p:cNvSpPr>
          <p:nvPr/>
        </p:nvSpPr>
        <p:spPr>
          <a:xfrm>
            <a:off x="1544591" y="203032"/>
            <a:ext cx="4427417" cy="3416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1800" b="1" kern="1200" baseline="0"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</a:lstStyle>
          <a:p>
            <a:r>
              <a:rPr lang="en-US" altLang="ko-KR" dirty="0" smtClean="0">
                <a:solidFill>
                  <a:schemeClr val="tx1"/>
                </a:solidFill>
              </a:rPr>
              <a:t>3. </a:t>
            </a:r>
            <a:r>
              <a:rPr lang="ko-KR" altLang="en-US" dirty="0" smtClean="0">
                <a:solidFill>
                  <a:schemeClr val="tx1"/>
                </a:solidFill>
              </a:rPr>
              <a:t>영역별 만족도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 smtClean="0"/>
              <a:t>-</a:t>
            </a:r>
            <a:fld id="{D1E91C36-28B7-495F-BC82-F90B359F408A}" type="slidenum">
              <a:rPr lang="ko-KR" altLang="en-US" smtClean="0"/>
              <a:pPr/>
              <a:t>16</a:t>
            </a:fld>
            <a:r>
              <a:rPr lang="en-US" altLang="ko-KR" dirty="0" smtClean="0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나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행정 서비스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558926" y="657227"/>
            <a:ext cx="9074149" cy="867930"/>
          </a:xfrm>
        </p:spPr>
        <p:txBody>
          <a:bodyPr/>
          <a:lstStyle/>
          <a:p>
            <a:r>
              <a:rPr lang="ko-KR" altLang="en-US" dirty="0" smtClean="0"/>
              <a:t>행정 서비스 영역 만족도는 타 영역에 비해 다소 높은 수준을 나타내고 있지만 </a:t>
            </a:r>
            <a:r>
              <a:rPr lang="en-US" altLang="ko-KR" dirty="0" smtClean="0"/>
              <a:t>52.3</a:t>
            </a:r>
            <a:r>
              <a:rPr lang="ko-KR" altLang="en-US" dirty="0" smtClean="0"/>
              <a:t>점으로 만족도 값 자체는 낮다고 판단할 수 있음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일반적으로 학과 사무실은 대학 본부에 비해 재학생들의 이용과 접근이 상대적으로 편하다는 인식을 가지고 있는 바</a:t>
            </a:r>
            <a:r>
              <a:rPr lang="en-US" altLang="ko-KR" dirty="0" smtClean="0"/>
              <a:t>, </a:t>
            </a:r>
            <a:r>
              <a:rPr lang="ko-KR" altLang="en-US" dirty="0"/>
              <a:t>대학 행정</a:t>
            </a:r>
            <a:r>
              <a:rPr lang="en-US" altLang="ko-KR" dirty="0"/>
              <a:t>(46.2</a:t>
            </a:r>
            <a:r>
              <a:rPr lang="ko-KR" altLang="en-US" dirty="0"/>
              <a:t>점</a:t>
            </a:r>
            <a:r>
              <a:rPr lang="en-US" altLang="ko-KR" dirty="0"/>
              <a:t>)</a:t>
            </a:r>
            <a:r>
              <a:rPr lang="ko-KR" altLang="en-US" dirty="0"/>
              <a:t> 요인에 비해 학과 행정</a:t>
            </a:r>
            <a:r>
              <a:rPr lang="en-US" altLang="ko-KR" dirty="0"/>
              <a:t>(58.4</a:t>
            </a:r>
            <a:r>
              <a:rPr lang="ko-KR" altLang="en-US" dirty="0"/>
              <a:t>점</a:t>
            </a:r>
            <a:r>
              <a:rPr lang="en-US" altLang="ko-KR" dirty="0"/>
              <a:t>)</a:t>
            </a:r>
            <a:r>
              <a:rPr lang="ko-KR" altLang="en-US" dirty="0"/>
              <a:t> 요인의 만족도가 </a:t>
            </a:r>
            <a:r>
              <a:rPr lang="ko-KR" altLang="en-US" dirty="0" smtClean="0"/>
              <a:t>다소 </a:t>
            </a:r>
            <a:r>
              <a:rPr lang="ko-KR" altLang="en-US" dirty="0"/>
              <a:t>높게 </a:t>
            </a:r>
            <a:r>
              <a:rPr lang="ko-KR" altLang="en-US" dirty="0" smtClean="0"/>
              <a:t>나타나고 있음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행정 서비스 영역 만족도</a:t>
            </a:r>
            <a:r>
              <a:rPr lang="en-US" altLang="ko-KR" sz="1400" b="1" dirty="0">
                <a:latin typeface="+mn-ea"/>
              </a:rPr>
              <a:t>: 52.3</a:t>
            </a:r>
            <a:r>
              <a:rPr lang="ko-KR" altLang="en-US" sz="1400" b="1" dirty="0">
                <a:latin typeface="+mn-ea"/>
              </a:rPr>
              <a:t>점</a:t>
            </a:r>
            <a:endParaRPr lang="en-US" altLang="ko-KR" sz="1400" b="1" dirty="0">
              <a:latin typeface="+mn-ea"/>
            </a:endParaRPr>
          </a:p>
        </p:txBody>
      </p:sp>
      <p:graphicFrame>
        <p:nvGraphicFramePr>
          <p:cNvPr id="8" name="차트 7"/>
          <p:cNvGraphicFramePr/>
          <p:nvPr>
            <p:extLst/>
          </p:nvPr>
        </p:nvGraphicFramePr>
        <p:xfrm>
          <a:off x="1666876" y="2133600"/>
          <a:ext cx="8855999" cy="410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그림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9858" y="3356992"/>
            <a:ext cx="404495" cy="404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88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10"/>
          <p:cNvSpPr txBox="1">
            <a:spLocks/>
          </p:cNvSpPr>
          <p:nvPr/>
        </p:nvSpPr>
        <p:spPr>
          <a:xfrm>
            <a:off x="1544591" y="203032"/>
            <a:ext cx="4427417" cy="3416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1800" b="1" kern="1200" baseline="0"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</a:lstStyle>
          <a:p>
            <a:r>
              <a:rPr lang="en-US" altLang="ko-KR" dirty="0" smtClean="0">
                <a:solidFill>
                  <a:schemeClr val="tx1"/>
                </a:solidFill>
              </a:rPr>
              <a:t>3. </a:t>
            </a:r>
            <a:r>
              <a:rPr lang="ko-KR" altLang="en-US" dirty="0" smtClean="0">
                <a:solidFill>
                  <a:schemeClr val="tx1"/>
                </a:solidFill>
              </a:rPr>
              <a:t>영역별 만족도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-</a:t>
            </a:r>
            <a:fld id="{D1E91C36-28B7-495F-BC82-F90B359F408A}" type="slidenum">
              <a:rPr lang="ko-KR" altLang="en-US" smtClean="0"/>
              <a:pPr/>
              <a:t>17</a:t>
            </a:fld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tx1"/>
                </a:solidFill>
              </a:rPr>
              <a:t>다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학생활동지원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558926" y="657227"/>
            <a:ext cx="9074149" cy="867930"/>
          </a:xfrm>
        </p:spPr>
        <p:txBody>
          <a:bodyPr/>
          <a:lstStyle/>
          <a:p>
            <a:r>
              <a:rPr lang="ko-KR" altLang="en-US" dirty="0" smtClean="0"/>
              <a:t>학생활동지원 영역 </a:t>
            </a:r>
            <a:r>
              <a:rPr lang="ko-KR" altLang="en-US" dirty="0"/>
              <a:t>만족도는 </a:t>
            </a:r>
            <a:r>
              <a:rPr lang="en-US" altLang="ko-KR" dirty="0" smtClean="0"/>
              <a:t>45.8</a:t>
            </a:r>
            <a:r>
              <a:rPr lang="ko-KR" altLang="en-US" dirty="0" smtClean="0"/>
              <a:t>점으로 나타났으며</a:t>
            </a:r>
            <a:r>
              <a:rPr lang="en-US" altLang="ko-KR" dirty="0"/>
              <a:t>, </a:t>
            </a:r>
            <a:r>
              <a:rPr lang="ko-KR" altLang="en-US" dirty="0" smtClean="0"/>
              <a:t>영역을 구성하는 요인 중에서 지도교수 요인만이 만족도 값 </a:t>
            </a:r>
            <a:r>
              <a:rPr lang="en-US" altLang="ko-KR" dirty="0" smtClean="0"/>
              <a:t>50</a:t>
            </a:r>
            <a:r>
              <a:rPr lang="ko-KR" altLang="en-US" dirty="0" smtClean="0"/>
              <a:t>점 이상의 수준을 보이고 있으며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특히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장학제도 요인의 만족도가 다소 낮은 수준임</a:t>
            </a:r>
            <a:r>
              <a:rPr lang="en-US" altLang="ko-KR" dirty="0" smtClean="0"/>
              <a:t>. </a:t>
            </a:r>
            <a:r>
              <a:rPr lang="ko-KR" altLang="en-US" dirty="0" smtClean="0"/>
              <a:t>재학생들이 불만족스럽다고 인식하는 학생활동지원에 대한 만족도 향상을 위해 장학제도 개선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학생 상담 및 지도 활동 강화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동아리 활동 적극 지원 및 장려 등이 필요함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학생활동지원 영역 만족도</a:t>
            </a:r>
            <a:r>
              <a:rPr lang="en-US" altLang="ko-KR" sz="1400" b="1" dirty="0">
                <a:latin typeface="+mn-ea"/>
              </a:rPr>
              <a:t>: 45.8</a:t>
            </a:r>
            <a:r>
              <a:rPr lang="ko-KR" altLang="en-US" sz="1400" b="1" dirty="0">
                <a:latin typeface="+mn-ea"/>
              </a:rPr>
              <a:t>점</a:t>
            </a:r>
            <a:endParaRPr lang="en-US" altLang="ko-KR" sz="1400" b="1" dirty="0">
              <a:latin typeface="+mn-ea"/>
            </a:endParaRPr>
          </a:p>
        </p:txBody>
      </p:sp>
      <p:graphicFrame>
        <p:nvGraphicFramePr>
          <p:cNvPr id="12" name="차트 11"/>
          <p:cNvGraphicFramePr/>
          <p:nvPr>
            <p:extLst/>
          </p:nvPr>
        </p:nvGraphicFramePr>
        <p:xfrm>
          <a:off x="1666876" y="2133600"/>
          <a:ext cx="8855999" cy="410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그림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876" y="3717032"/>
            <a:ext cx="404495" cy="404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27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제목 10"/>
          <p:cNvSpPr txBox="1">
            <a:spLocks/>
          </p:cNvSpPr>
          <p:nvPr/>
        </p:nvSpPr>
        <p:spPr>
          <a:xfrm>
            <a:off x="1544591" y="203032"/>
            <a:ext cx="4427417" cy="3416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1800" b="1" kern="1200" baseline="0"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</a:lstStyle>
          <a:p>
            <a:r>
              <a:rPr lang="en-US" altLang="ko-KR" dirty="0" smtClean="0">
                <a:solidFill>
                  <a:schemeClr val="tx1"/>
                </a:solidFill>
              </a:rPr>
              <a:t>3. </a:t>
            </a:r>
            <a:r>
              <a:rPr lang="ko-KR" altLang="en-US" dirty="0" smtClean="0">
                <a:solidFill>
                  <a:schemeClr val="tx1"/>
                </a:solidFill>
              </a:rPr>
              <a:t>영역별 만족도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-</a:t>
            </a:r>
            <a:fld id="{D1E91C36-28B7-495F-BC82-F90B359F408A}" type="slidenum">
              <a:rPr lang="ko-KR" altLang="en-US" smtClean="0"/>
              <a:pPr/>
              <a:t>18</a:t>
            </a:fld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라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학생역량강화 및 </a:t>
            </a:r>
            <a:r>
              <a:rPr lang="ko-KR" altLang="en-US" dirty="0" err="1" smtClean="0">
                <a:solidFill>
                  <a:schemeClr val="tx1"/>
                </a:solidFill>
              </a:rPr>
              <a:t>취</a:t>
            </a:r>
            <a:r>
              <a:rPr lang="en-US" altLang="ko-KR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창업지원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674031"/>
          </a:xfrm>
        </p:spPr>
        <p:txBody>
          <a:bodyPr/>
          <a:lstStyle/>
          <a:p>
            <a:r>
              <a:rPr lang="ko-KR" altLang="en-US" dirty="0" smtClean="0"/>
              <a:t>학생역량강화 및 </a:t>
            </a:r>
            <a:r>
              <a:rPr lang="ko-KR" altLang="en-US" dirty="0" err="1" smtClean="0"/>
              <a:t>취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창업지원</a:t>
            </a:r>
            <a:r>
              <a:rPr lang="ko-KR" altLang="en-US" dirty="0" smtClean="0"/>
              <a:t> 영역 </a:t>
            </a:r>
            <a:r>
              <a:rPr lang="ko-KR" altLang="en-US" dirty="0"/>
              <a:t>만족도는 </a:t>
            </a:r>
            <a:r>
              <a:rPr lang="en-US" altLang="ko-KR" dirty="0" smtClean="0"/>
              <a:t>43.6</a:t>
            </a:r>
            <a:r>
              <a:rPr lang="ko-KR" altLang="en-US" dirty="0" smtClean="0"/>
              <a:t>점으로 종합 만족도를 구성하는 </a:t>
            </a:r>
            <a:r>
              <a:rPr lang="en-US" altLang="ko-KR" dirty="0" smtClean="0"/>
              <a:t>6</a:t>
            </a:r>
            <a:r>
              <a:rPr lang="ko-KR" altLang="en-US" dirty="0" smtClean="0"/>
              <a:t>개 영역 중에서 가장 낮은 만족도 수준을 보이고 있음</a:t>
            </a:r>
            <a:r>
              <a:rPr lang="en-US" altLang="ko-KR" dirty="0" smtClean="0"/>
              <a:t>. </a:t>
            </a:r>
            <a:r>
              <a:rPr lang="ko-KR" altLang="en-US" dirty="0" smtClean="0"/>
              <a:t>특히</a:t>
            </a:r>
            <a:r>
              <a:rPr lang="en-US" altLang="ko-KR" dirty="0" smtClean="0"/>
              <a:t>, </a:t>
            </a:r>
            <a:r>
              <a:rPr lang="ko-KR" altLang="en-US" dirty="0" smtClean="0"/>
              <a:t>취업과 창업 요인의 만족도가 상대적으로 낮은 수준을 나타나는 바</a:t>
            </a:r>
            <a:r>
              <a:rPr lang="en-US" altLang="ko-KR" dirty="0" smtClean="0"/>
              <a:t>, </a:t>
            </a:r>
            <a:r>
              <a:rPr lang="ko-KR" altLang="en-US" dirty="0" smtClean="0"/>
              <a:t>관련 프로그램 안내</a:t>
            </a:r>
            <a:r>
              <a:rPr lang="en-US" altLang="ko-KR" dirty="0"/>
              <a:t> </a:t>
            </a:r>
            <a:r>
              <a:rPr lang="ko-KR" altLang="en-US" dirty="0" smtClean="0"/>
              <a:t>및 홍보</a:t>
            </a:r>
            <a:r>
              <a:rPr lang="en-US" altLang="ko-KR" dirty="0" smtClean="0"/>
              <a:t>, </a:t>
            </a:r>
            <a:r>
              <a:rPr lang="ko-KR" altLang="en-US" dirty="0" smtClean="0"/>
              <a:t>프로그램 확대 등의 지원 강화가 요구됨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학생역량강화 및 </a:t>
            </a:r>
            <a:r>
              <a:rPr lang="ko-KR" altLang="en-US" sz="1400" b="1" dirty="0" err="1">
                <a:latin typeface="+mn-ea"/>
              </a:rPr>
              <a:t>취</a:t>
            </a:r>
            <a:r>
              <a:rPr lang="en-US" altLang="ko-KR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창업지원 영역 만족도</a:t>
            </a:r>
            <a:r>
              <a:rPr lang="en-US" altLang="ko-KR" sz="1400" b="1" dirty="0">
                <a:latin typeface="+mn-ea"/>
              </a:rPr>
              <a:t>: 43.6</a:t>
            </a:r>
            <a:r>
              <a:rPr lang="ko-KR" altLang="en-US" sz="1400" b="1" dirty="0">
                <a:latin typeface="+mn-ea"/>
              </a:rPr>
              <a:t>점</a:t>
            </a:r>
            <a:endParaRPr lang="en-US" altLang="ko-KR" sz="1400" b="1" dirty="0">
              <a:latin typeface="+mn-ea"/>
            </a:endParaRPr>
          </a:p>
        </p:txBody>
      </p:sp>
      <p:graphicFrame>
        <p:nvGraphicFramePr>
          <p:cNvPr id="12" name="차트 11"/>
          <p:cNvGraphicFramePr/>
          <p:nvPr>
            <p:extLst/>
          </p:nvPr>
        </p:nvGraphicFramePr>
        <p:xfrm>
          <a:off x="1666876" y="2133600"/>
          <a:ext cx="8855999" cy="410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그림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9758" y="3562347"/>
            <a:ext cx="404495" cy="404562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654" y="3501008"/>
            <a:ext cx="404495" cy="404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05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-</a:t>
            </a:r>
            <a:fld id="{D1E91C36-28B7-495F-BC82-F90B359F408A}" type="slidenum">
              <a:rPr lang="ko-KR" altLang="en-US" smtClean="0"/>
              <a:pPr/>
              <a:t>19</a:t>
            </a:fld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마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교육과정 및 운영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674031"/>
          </a:xfrm>
        </p:spPr>
        <p:txBody>
          <a:bodyPr/>
          <a:lstStyle/>
          <a:p>
            <a:r>
              <a:rPr lang="ko-KR" altLang="en-US" dirty="0" smtClean="0"/>
              <a:t>교육과정 및 운영 영역 </a:t>
            </a:r>
            <a:r>
              <a:rPr lang="ko-KR" altLang="en-US" dirty="0"/>
              <a:t>만족도는 </a:t>
            </a:r>
            <a:r>
              <a:rPr lang="en-US" altLang="ko-KR" dirty="0" smtClean="0"/>
              <a:t>44.8</a:t>
            </a:r>
            <a:r>
              <a:rPr lang="ko-KR" altLang="en-US" dirty="0" smtClean="0"/>
              <a:t>점으로 나타났으며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전공 요인 만족도가 </a:t>
            </a:r>
            <a:r>
              <a:rPr lang="en-US" altLang="ko-KR" dirty="0" smtClean="0"/>
              <a:t>54.8</a:t>
            </a:r>
            <a:r>
              <a:rPr lang="ko-KR" altLang="en-US" dirty="0" smtClean="0"/>
              <a:t>점으로 가장 높은 수준을 나타낸 반면에 교양 요인 만족도가 </a:t>
            </a:r>
            <a:r>
              <a:rPr lang="en-US" altLang="ko-KR" dirty="0" smtClean="0"/>
              <a:t>37.9</a:t>
            </a:r>
            <a:r>
              <a:rPr lang="ko-KR" altLang="en-US" dirty="0" smtClean="0"/>
              <a:t>점으로 영역을 구성하는 요인 중에서 가장 낮은 수준을 보이고 있음</a:t>
            </a:r>
            <a:r>
              <a:rPr lang="en-US" altLang="ko-KR" dirty="0" smtClean="0"/>
              <a:t>. </a:t>
            </a:r>
            <a:r>
              <a:rPr lang="ko-KR" altLang="en-US" dirty="0" smtClean="0"/>
              <a:t>전반적으로 요인들의 만족 수준이 낮은 바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만족도 제고를 위한 개선활동이 요구됨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교육과정 및 운영 영역 만족도</a:t>
            </a:r>
            <a:r>
              <a:rPr lang="en-US" altLang="ko-KR" sz="1400" b="1" dirty="0">
                <a:latin typeface="+mn-ea"/>
              </a:rPr>
              <a:t>: 44.8</a:t>
            </a:r>
            <a:r>
              <a:rPr lang="ko-KR" altLang="en-US" sz="1400" b="1" dirty="0">
                <a:latin typeface="+mn-ea"/>
              </a:rPr>
              <a:t>점</a:t>
            </a:r>
            <a:endParaRPr lang="en-US" altLang="ko-KR" sz="1400" b="1" dirty="0">
              <a:latin typeface="+mn-ea"/>
            </a:endParaRPr>
          </a:p>
        </p:txBody>
      </p:sp>
      <p:graphicFrame>
        <p:nvGraphicFramePr>
          <p:cNvPr id="12" name="차트 11"/>
          <p:cNvGraphicFramePr/>
          <p:nvPr>
            <p:extLst/>
          </p:nvPr>
        </p:nvGraphicFramePr>
        <p:xfrm>
          <a:off x="1666876" y="2133600"/>
          <a:ext cx="8855999" cy="410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그림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613" y="3897052"/>
            <a:ext cx="404495" cy="404562"/>
          </a:xfrm>
          <a:prstGeom prst="rect">
            <a:avLst/>
          </a:prstGeom>
        </p:spPr>
      </p:pic>
      <p:sp>
        <p:nvSpPr>
          <p:cNvPr id="10" name="제목 10"/>
          <p:cNvSpPr txBox="1">
            <a:spLocks/>
          </p:cNvSpPr>
          <p:nvPr/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1800" b="1" kern="1200" baseline="0"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</a:lstStyle>
          <a:p>
            <a:r>
              <a:rPr lang="en-US" altLang="ko-KR" smtClean="0">
                <a:solidFill>
                  <a:schemeClr val="tx1"/>
                </a:solidFill>
              </a:rPr>
              <a:t>3. </a:t>
            </a:r>
            <a:r>
              <a:rPr lang="ko-KR" altLang="en-US" smtClean="0">
                <a:solidFill>
                  <a:schemeClr val="tx1"/>
                </a:solidFill>
              </a:rPr>
              <a:t>영역별 만족도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45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665943" y="672097"/>
            <a:ext cx="8859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latin typeface="+mn-ea"/>
              </a:rPr>
              <a:t>- </a:t>
            </a:r>
            <a:r>
              <a:rPr lang="ko-KR" altLang="en-US" sz="2000" b="1" dirty="0">
                <a:latin typeface="+mn-ea"/>
              </a:rPr>
              <a:t>목    차 </a:t>
            </a:r>
            <a:r>
              <a:rPr lang="en-US" altLang="ko-KR" sz="2000" b="1" dirty="0">
                <a:latin typeface="+mn-ea"/>
              </a:rPr>
              <a:t>-</a:t>
            </a:r>
            <a:endParaRPr lang="ko-KR" altLang="en-US" sz="2000" b="1" dirty="0">
              <a:latin typeface="+mn-ea"/>
            </a:endParaRPr>
          </a:p>
        </p:txBody>
      </p:sp>
      <p:cxnSp>
        <p:nvCxnSpPr>
          <p:cNvPr id="9" name="직선 연결선 8"/>
          <p:cNvCxnSpPr/>
          <p:nvPr/>
        </p:nvCxnSpPr>
        <p:spPr>
          <a:xfrm>
            <a:off x="1665943" y="1088740"/>
            <a:ext cx="8859182" cy="0"/>
          </a:xfrm>
          <a:prstGeom prst="line">
            <a:avLst/>
          </a:prstGeom>
          <a:ln w="34925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1"/>
          <p:cNvGrpSpPr/>
          <p:nvPr/>
        </p:nvGrpSpPr>
        <p:grpSpPr>
          <a:xfrm>
            <a:off x="4158539" y="2254121"/>
            <a:ext cx="3874923" cy="2352387"/>
            <a:chOff x="3859242" y="2254121"/>
            <a:chExt cx="3874923" cy="2352387"/>
          </a:xfrm>
        </p:grpSpPr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>
              <a:off x="3859242" y="2417633"/>
              <a:ext cx="720000" cy="360000"/>
            </a:xfrm>
            <a:prstGeom prst="parallelogram">
              <a:avLst>
                <a:gd name="adj" fmla="val 33339"/>
              </a:avLst>
            </a:prstGeom>
            <a:solidFill>
              <a:srgbClr val="DEDE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r"/>
              <a:r>
                <a:rPr lang="en-US" altLang="ko-KR" sz="1600" b="1">
                  <a:latin typeface="+mn-ea"/>
                </a:rPr>
                <a:t> </a:t>
              </a: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4044786" y="2254121"/>
              <a:ext cx="360000" cy="3189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679A"/>
              </a:solidFill>
              <a:miter lim="800000"/>
              <a:headEnd/>
              <a:tailEnd/>
            </a:ln>
          </p:spPr>
          <p:txBody>
            <a:bodyPr wrap="square" lIns="18000" tIns="36000" rIns="18000" bIns="36000">
              <a:spAutoFit/>
            </a:bodyPr>
            <a:lstStyle>
              <a:lvl1pPr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1pPr>
              <a:lvl2pPr marL="742950" indent="-28575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2pPr>
              <a:lvl3pPr marL="1143000" indent="-22860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3pPr>
              <a:lvl4pPr marL="1600200" indent="-22860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4pPr>
              <a:lvl5pPr marL="2057400" indent="-22860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ko-KR" sz="1600" b="1" dirty="0">
                  <a:solidFill>
                    <a:srgbClr val="00679A"/>
                  </a:solidFill>
                  <a:latin typeface="+mn-ea"/>
                  <a:ea typeface="+mn-ea"/>
                </a:rPr>
                <a:t>Ⅰ</a:t>
              </a:r>
            </a:p>
          </p:txBody>
        </p:sp>
        <p:sp>
          <p:nvSpPr>
            <p:cNvPr id="15" name="AutoShape 10"/>
            <p:cNvSpPr>
              <a:spLocks noChangeArrowheads="1"/>
            </p:cNvSpPr>
            <p:nvPr/>
          </p:nvSpPr>
          <p:spPr bwMode="auto">
            <a:xfrm>
              <a:off x="4422165" y="2417633"/>
              <a:ext cx="3312000" cy="360000"/>
            </a:xfrm>
            <a:prstGeom prst="parallelogram">
              <a:avLst>
                <a:gd name="adj" fmla="val 4405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  <a:latin typeface="+mn-ea"/>
                </a:rPr>
                <a:t>조사 개요</a:t>
              </a:r>
            </a:p>
          </p:txBody>
        </p:sp>
        <p:sp>
          <p:nvSpPr>
            <p:cNvPr id="18" name="AutoShape 11"/>
            <p:cNvSpPr>
              <a:spLocks noChangeArrowheads="1"/>
            </p:cNvSpPr>
            <p:nvPr/>
          </p:nvSpPr>
          <p:spPr bwMode="auto">
            <a:xfrm>
              <a:off x="3859242" y="4246508"/>
              <a:ext cx="720000" cy="360000"/>
            </a:xfrm>
            <a:prstGeom prst="parallelogram">
              <a:avLst>
                <a:gd name="adj" fmla="val 33339"/>
              </a:avLst>
            </a:prstGeom>
            <a:solidFill>
              <a:srgbClr val="DEDE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/>
              <a:endParaRPr lang="ko-KR" altLang="en-US" sz="1600" b="1">
                <a:latin typeface="+mn-ea"/>
              </a:endParaRPr>
            </a:p>
          </p:txBody>
        </p:sp>
        <p:sp>
          <p:nvSpPr>
            <p:cNvPr id="19" name="Text Box 13"/>
            <p:cNvSpPr txBox="1">
              <a:spLocks noChangeArrowheads="1"/>
            </p:cNvSpPr>
            <p:nvPr/>
          </p:nvSpPr>
          <p:spPr bwMode="auto">
            <a:xfrm>
              <a:off x="4044786" y="4058719"/>
              <a:ext cx="360000" cy="3189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679A"/>
              </a:solidFill>
              <a:miter lim="800000"/>
              <a:headEnd/>
              <a:tailEnd/>
            </a:ln>
          </p:spPr>
          <p:txBody>
            <a:bodyPr lIns="18000" tIns="36000" rIns="18000" bIns="36000">
              <a:spAutoFit/>
            </a:bodyPr>
            <a:lstStyle>
              <a:lvl1pPr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1pPr>
              <a:lvl2pPr marL="742950" indent="-28575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2pPr>
              <a:lvl3pPr marL="1143000" indent="-22860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3pPr>
              <a:lvl4pPr marL="1600200" indent="-22860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4pPr>
              <a:lvl5pPr marL="2057400" indent="-22860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ko-KR" sz="1600" b="1" dirty="0">
                  <a:solidFill>
                    <a:srgbClr val="00679A"/>
                  </a:solidFill>
                  <a:latin typeface="+mn-ea"/>
                  <a:ea typeface="+mn-ea"/>
                </a:rPr>
                <a:t>Ⅲ</a:t>
              </a:r>
            </a:p>
          </p:txBody>
        </p:sp>
        <p:sp>
          <p:nvSpPr>
            <p:cNvPr id="21" name="AutoShape 10"/>
            <p:cNvSpPr>
              <a:spLocks noChangeArrowheads="1"/>
            </p:cNvSpPr>
            <p:nvPr/>
          </p:nvSpPr>
          <p:spPr bwMode="auto">
            <a:xfrm>
              <a:off x="4422165" y="4246508"/>
              <a:ext cx="3312000" cy="360000"/>
            </a:xfrm>
            <a:prstGeom prst="parallelogram">
              <a:avLst>
                <a:gd name="adj" fmla="val 4405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  <a:latin typeface="+mn-ea"/>
                </a:rPr>
                <a:t>부록</a:t>
              </a:r>
            </a:p>
          </p:txBody>
        </p:sp>
        <p:sp>
          <p:nvSpPr>
            <p:cNvPr id="24" name="AutoShape 11"/>
            <p:cNvSpPr>
              <a:spLocks noChangeArrowheads="1"/>
            </p:cNvSpPr>
            <p:nvPr/>
          </p:nvSpPr>
          <p:spPr bwMode="auto">
            <a:xfrm>
              <a:off x="3859242" y="3322132"/>
              <a:ext cx="720000" cy="360000"/>
            </a:xfrm>
            <a:prstGeom prst="parallelogram">
              <a:avLst>
                <a:gd name="adj" fmla="val 33339"/>
              </a:avLst>
            </a:prstGeom>
            <a:solidFill>
              <a:srgbClr val="DEDE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/>
              <a:endParaRPr lang="ko-KR" altLang="en-US" sz="1600" b="1">
                <a:latin typeface="+mn-ea"/>
              </a:endParaRPr>
            </a:p>
          </p:txBody>
        </p:sp>
        <p:sp>
          <p:nvSpPr>
            <p:cNvPr id="25" name="Text Box 13"/>
            <p:cNvSpPr txBox="1">
              <a:spLocks noChangeArrowheads="1"/>
            </p:cNvSpPr>
            <p:nvPr/>
          </p:nvSpPr>
          <p:spPr bwMode="auto">
            <a:xfrm>
              <a:off x="4044786" y="3158619"/>
              <a:ext cx="360000" cy="3189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679A"/>
              </a:solidFill>
              <a:miter lim="800000"/>
              <a:headEnd/>
              <a:tailEnd/>
            </a:ln>
          </p:spPr>
          <p:txBody>
            <a:bodyPr lIns="18000" tIns="36000" rIns="18000" bIns="36000">
              <a:spAutoFit/>
            </a:bodyPr>
            <a:lstStyle>
              <a:lvl1pPr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1pPr>
              <a:lvl2pPr marL="742950" indent="-28575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2pPr>
              <a:lvl3pPr marL="1143000" indent="-22860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3pPr>
              <a:lvl4pPr marL="1600200" indent="-22860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4pPr>
              <a:lvl5pPr marL="2057400" indent="-22860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ko-KR" sz="1600" b="1" dirty="0">
                  <a:solidFill>
                    <a:srgbClr val="00679A"/>
                  </a:solidFill>
                  <a:latin typeface="+mn-ea"/>
                  <a:ea typeface="+mn-ea"/>
                </a:rPr>
                <a:t>Ⅱ</a:t>
              </a:r>
            </a:p>
          </p:txBody>
        </p:sp>
        <p:sp>
          <p:nvSpPr>
            <p:cNvPr id="27" name="AutoShape 10"/>
            <p:cNvSpPr>
              <a:spLocks noChangeArrowheads="1"/>
            </p:cNvSpPr>
            <p:nvPr/>
          </p:nvSpPr>
          <p:spPr bwMode="auto">
            <a:xfrm>
              <a:off x="4422165" y="3322132"/>
              <a:ext cx="3312000" cy="360000"/>
            </a:xfrm>
            <a:prstGeom prst="parallelogram">
              <a:avLst>
                <a:gd name="adj" fmla="val 4405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  <a:latin typeface="+mn-ea"/>
                </a:rPr>
                <a:t>조사 결과 분석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486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 smtClean="0"/>
              <a:t>-</a:t>
            </a:r>
            <a:fld id="{D1E91C36-28B7-495F-BC82-F90B359F408A}" type="slidenum">
              <a:rPr lang="ko-KR" altLang="en-US" smtClean="0"/>
              <a:pPr/>
              <a:t>20</a:t>
            </a:fld>
            <a:r>
              <a:rPr lang="en-US" altLang="ko-KR" dirty="0" smtClean="0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바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교수</a:t>
            </a:r>
            <a:r>
              <a:rPr lang="en-US" altLang="ko-KR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dirty="0" smtClean="0">
                <a:solidFill>
                  <a:schemeClr val="tx1"/>
                </a:solidFill>
              </a:rPr>
              <a:t>학습</a:t>
            </a:r>
            <a:r>
              <a:rPr lang="en-US" altLang="ko-KR" dirty="0" smtClean="0">
                <a:solidFill>
                  <a:schemeClr val="tx1"/>
                </a:solidFill>
              </a:rPr>
              <a:t>-</a:t>
            </a:r>
            <a:r>
              <a:rPr lang="ko-KR" altLang="en-US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강의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3. </a:t>
            </a:r>
            <a:r>
              <a:rPr lang="ko-KR" altLang="en-US" dirty="0" smtClean="0">
                <a:solidFill>
                  <a:schemeClr val="tx1"/>
                </a:solidFill>
              </a:rPr>
              <a:t>영역별 만족도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674031"/>
          </a:xfrm>
        </p:spPr>
        <p:txBody>
          <a:bodyPr/>
          <a:lstStyle/>
          <a:p>
            <a:r>
              <a:rPr lang="ko-KR" altLang="en-US" dirty="0"/>
              <a:t>교수</a:t>
            </a:r>
            <a:r>
              <a:rPr lang="en-US" altLang="ko-KR" dirty="0"/>
              <a:t>•</a:t>
            </a:r>
            <a:r>
              <a:rPr lang="ko-KR" altLang="en-US" dirty="0"/>
              <a:t>학습</a:t>
            </a:r>
            <a:r>
              <a:rPr lang="en-US" altLang="ko-KR" dirty="0"/>
              <a:t>-</a:t>
            </a:r>
            <a:r>
              <a:rPr lang="ko-KR" altLang="en-US" dirty="0"/>
              <a:t>강의 영역 만족도는 </a:t>
            </a:r>
            <a:r>
              <a:rPr lang="en-US" altLang="ko-KR" dirty="0"/>
              <a:t>63.0</a:t>
            </a:r>
            <a:r>
              <a:rPr lang="ko-KR" altLang="en-US" dirty="0"/>
              <a:t>점으로 만족도를 구성하는 영역 중에서 가장 높은 만족도 수준을 나타내고 있음</a:t>
            </a:r>
            <a:r>
              <a:rPr lang="en-US" altLang="ko-KR" dirty="0"/>
              <a:t>. </a:t>
            </a:r>
            <a:r>
              <a:rPr lang="ko-KR" altLang="en-US" dirty="0"/>
              <a:t>교수</a:t>
            </a:r>
            <a:r>
              <a:rPr lang="en-US" altLang="ko-KR" dirty="0"/>
              <a:t>•</a:t>
            </a:r>
            <a:r>
              <a:rPr lang="ko-KR" altLang="en-US" dirty="0"/>
              <a:t>학습과 강의 요인 만족도 모두 </a:t>
            </a:r>
            <a:r>
              <a:rPr lang="en-US" altLang="ko-KR" dirty="0"/>
              <a:t>60</a:t>
            </a:r>
            <a:r>
              <a:rPr lang="ko-KR" altLang="en-US" dirty="0"/>
              <a:t>점 이상의 높은 수준을 보이고 있으나 일반적으로 영역 중에서 가장 높은 만족 수준을 나타내는 </a:t>
            </a:r>
            <a:r>
              <a:rPr lang="ko-KR" altLang="en-US" dirty="0" smtClean="0"/>
              <a:t>영역이라 </a:t>
            </a:r>
            <a:r>
              <a:rPr lang="ko-KR" altLang="en-US" dirty="0"/>
              <a:t>만족도 값 </a:t>
            </a:r>
            <a:r>
              <a:rPr lang="en-US" altLang="ko-KR" dirty="0"/>
              <a:t>60</a:t>
            </a:r>
            <a:r>
              <a:rPr lang="ko-KR" altLang="en-US" dirty="0"/>
              <a:t>점 대는 높은 </a:t>
            </a:r>
            <a:r>
              <a:rPr lang="ko-KR" altLang="en-US" dirty="0" smtClean="0"/>
              <a:t>수준이라고 판단하기에는 어려움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교수</a:t>
            </a:r>
            <a:r>
              <a:rPr lang="en-US" altLang="ko-KR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</a:t>
            </a:r>
            <a:r>
              <a:rPr lang="ko-KR" altLang="en-US" sz="1400" b="1" dirty="0">
                <a:latin typeface="+mn-ea"/>
              </a:rPr>
              <a:t>학습</a:t>
            </a:r>
            <a:r>
              <a:rPr lang="en-US" altLang="ko-KR" sz="1400" b="1" dirty="0">
                <a:latin typeface="+mn-ea"/>
              </a:rPr>
              <a:t>-</a:t>
            </a:r>
            <a:r>
              <a: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강의 영역 만족도</a:t>
            </a:r>
            <a:r>
              <a:rPr lang="en-US" altLang="ko-KR" sz="1400" b="1" dirty="0">
                <a:latin typeface="+mn-ea"/>
              </a:rPr>
              <a:t>: 63.0</a:t>
            </a:r>
            <a:r>
              <a:rPr lang="ko-KR" altLang="en-US" sz="1400" b="1" dirty="0">
                <a:latin typeface="+mn-ea"/>
              </a:rPr>
              <a:t>점</a:t>
            </a:r>
            <a:endParaRPr lang="en-US" altLang="ko-KR" sz="1400" b="1" dirty="0">
              <a:latin typeface="+mn-ea"/>
            </a:endParaRPr>
          </a:p>
        </p:txBody>
      </p:sp>
      <p:graphicFrame>
        <p:nvGraphicFramePr>
          <p:cNvPr id="8" name="차트 7"/>
          <p:cNvGraphicFramePr/>
          <p:nvPr>
            <p:extLst/>
          </p:nvPr>
        </p:nvGraphicFramePr>
        <p:xfrm>
          <a:off x="1666876" y="2133600"/>
          <a:ext cx="8855999" cy="410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270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 smtClean="0"/>
              <a:t>-</a:t>
            </a:r>
            <a:fld id="{D1E91C36-28B7-495F-BC82-F90B359F408A}" type="slidenum">
              <a:rPr lang="ko-KR" altLang="en-US" smtClean="0"/>
              <a:pPr/>
              <a:t>21</a:t>
            </a:fld>
            <a:r>
              <a:rPr lang="en-US" altLang="ko-KR" dirty="0" smtClean="0"/>
              <a:t>-</a:t>
            </a:r>
            <a:endParaRPr lang="ko-KR" altLang="en-US" dirty="0"/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4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>
                <a:solidFill>
                  <a:schemeClr val="tx1"/>
                </a:solidFill>
              </a:rPr>
              <a:t>분석 결과 종합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1666875" y="65722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재학생 종합 만족도</a:t>
            </a:r>
            <a:endParaRPr lang="en-US" altLang="ko-KR" sz="1400" b="1" dirty="0">
              <a:latin typeface="+mn-ea"/>
            </a:endParaRPr>
          </a:p>
        </p:txBody>
      </p:sp>
      <p:sp>
        <p:nvSpPr>
          <p:cNvPr id="4" name="모서리가 둥근 직사각형 3"/>
          <p:cNvSpPr/>
          <p:nvPr/>
        </p:nvSpPr>
        <p:spPr>
          <a:xfrm>
            <a:off x="1666876" y="3076988"/>
            <a:ext cx="1368153" cy="100155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>
                <a:latin typeface="+mn-ea"/>
              </a:rPr>
              <a:t>종합 만족도</a:t>
            </a:r>
            <a:endParaRPr lang="en-US" altLang="ko-KR" sz="1600" b="1" dirty="0">
              <a:latin typeface="+mn-ea"/>
            </a:endParaRPr>
          </a:p>
          <a:p>
            <a:pPr algn="ctr"/>
            <a:r>
              <a:rPr lang="en-US" altLang="ko-KR" sz="1600" b="1" dirty="0">
                <a:latin typeface="+mn-ea"/>
              </a:rPr>
              <a:t>47.7</a:t>
            </a:r>
            <a:r>
              <a:rPr lang="ko-KR" altLang="en-US" sz="1600" b="1" dirty="0">
                <a:latin typeface="+mn-ea"/>
              </a:rPr>
              <a:t>점</a:t>
            </a:r>
          </a:p>
        </p:txBody>
      </p:sp>
      <p:cxnSp>
        <p:nvCxnSpPr>
          <p:cNvPr id="6" name="꺾인 연결선 5"/>
          <p:cNvCxnSpPr>
            <a:stCxn id="13" idx="1"/>
            <a:endCxn id="4" idx="3"/>
          </p:cNvCxnSpPr>
          <p:nvPr/>
        </p:nvCxnSpPr>
        <p:spPr>
          <a:xfrm rot="10800000" flipV="1">
            <a:off x="3035028" y="1633550"/>
            <a:ext cx="540692" cy="1944216"/>
          </a:xfrm>
          <a:prstGeom prst="bentConnector3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꺾인 연결선 20"/>
          <p:cNvCxnSpPr>
            <a:stCxn id="16" idx="1"/>
            <a:endCxn id="4" idx="3"/>
          </p:cNvCxnSpPr>
          <p:nvPr/>
        </p:nvCxnSpPr>
        <p:spPr>
          <a:xfrm rot="10800000" flipV="1">
            <a:off x="3035028" y="2435489"/>
            <a:ext cx="540692" cy="1142277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꺾인 연결선 21"/>
          <p:cNvCxnSpPr>
            <a:stCxn id="17" idx="1"/>
            <a:endCxn id="4" idx="3"/>
          </p:cNvCxnSpPr>
          <p:nvPr/>
        </p:nvCxnSpPr>
        <p:spPr>
          <a:xfrm rot="10800000" flipV="1">
            <a:off x="3035028" y="3237428"/>
            <a:ext cx="540692" cy="340338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꺾인 연결선 24"/>
          <p:cNvCxnSpPr>
            <a:stCxn id="18" idx="1"/>
            <a:endCxn id="4" idx="3"/>
          </p:cNvCxnSpPr>
          <p:nvPr/>
        </p:nvCxnSpPr>
        <p:spPr>
          <a:xfrm rot="10800000">
            <a:off x="3035028" y="3577768"/>
            <a:ext cx="540692" cy="461601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꺾인 연결선 27"/>
          <p:cNvCxnSpPr>
            <a:stCxn id="19" idx="1"/>
            <a:endCxn id="4" idx="3"/>
          </p:cNvCxnSpPr>
          <p:nvPr/>
        </p:nvCxnSpPr>
        <p:spPr>
          <a:xfrm rot="10800000">
            <a:off x="3035028" y="3577766"/>
            <a:ext cx="540692" cy="126354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꺾인 연결선 30"/>
          <p:cNvCxnSpPr>
            <a:stCxn id="20" idx="1"/>
            <a:endCxn id="4" idx="3"/>
          </p:cNvCxnSpPr>
          <p:nvPr/>
        </p:nvCxnSpPr>
        <p:spPr>
          <a:xfrm rot="10800000">
            <a:off x="3035028" y="3577766"/>
            <a:ext cx="540692" cy="206548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그룹 54"/>
          <p:cNvGrpSpPr/>
          <p:nvPr/>
        </p:nvGrpSpPr>
        <p:grpSpPr>
          <a:xfrm>
            <a:off x="7379215" y="1291512"/>
            <a:ext cx="1152000" cy="4693772"/>
            <a:chOff x="6677573" y="1291512"/>
            <a:chExt cx="1272234" cy="4693772"/>
          </a:xfrm>
          <a:solidFill>
            <a:schemeClr val="bg1">
              <a:lumMod val="65000"/>
            </a:schemeClr>
          </a:solidFill>
        </p:grpSpPr>
        <p:sp>
          <p:nvSpPr>
            <p:cNvPr id="48" name="왼쪽/오른쪽 화살표 47"/>
            <p:cNvSpPr/>
            <p:nvPr/>
          </p:nvSpPr>
          <p:spPr>
            <a:xfrm>
              <a:off x="6677573" y="1291512"/>
              <a:ext cx="1272234" cy="684000"/>
            </a:xfrm>
            <a:prstGeom prst="leftRightArrow">
              <a:avLst/>
            </a:prstGeom>
            <a:grp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latin typeface="+mn-ea"/>
                </a:rPr>
                <a:t>27.2</a:t>
              </a:r>
              <a:r>
                <a:rPr lang="ko-KR" altLang="en-US" sz="1200" b="1" dirty="0">
                  <a:solidFill>
                    <a:schemeClr val="bg1"/>
                  </a:solidFill>
                  <a:latin typeface="+mn-ea"/>
                </a:rPr>
                <a:t>점</a:t>
              </a:r>
            </a:p>
          </p:txBody>
        </p:sp>
        <p:sp>
          <p:nvSpPr>
            <p:cNvPr id="50" name="왼쪽/오른쪽 화살표 49"/>
            <p:cNvSpPr/>
            <p:nvPr/>
          </p:nvSpPr>
          <p:spPr>
            <a:xfrm>
              <a:off x="6677573" y="2093466"/>
              <a:ext cx="1272234" cy="684000"/>
            </a:xfrm>
            <a:prstGeom prst="leftRightArrow">
              <a:avLst/>
            </a:prstGeom>
            <a:grp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latin typeface="+mn-ea"/>
                </a:rPr>
                <a:t>18.2</a:t>
              </a:r>
              <a:r>
                <a:rPr lang="ko-KR" altLang="en-US" sz="1200" b="1" dirty="0">
                  <a:solidFill>
                    <a:schemeClr val="bg1"/>
                  </a:solidFill>
                  <a:latin typeface="+mn-ea"/>
                </a:rPr>
                <a:t>점</a:t>
              </a:r>
            </a:p>
          </p:txBody>
        </p:sp>
        <p:sp>
          <p:nvSpPr>
            <p:cNvPr id="51" name="왼쪽/오른쪽 화살표 50"/>
            <p:cNvSpPr/>
            <p:nvPr/>
          </p:nvSpPr>
          <p:spPr>
            <a:xfrm>
              <a:off x="6677573" y="2895420"/>
              <a:ext cx="1272234" cy="684000"/>
            </a:xfrm>
            <a:prstGeom prst="leftRightArrow">
              <a:avLst/>
            </a:prstGeom>
            <a:grp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latin typeface="+mn-ea"/>
                </a:rPr>
                <a:t>24.4</a:t>
              </a:r>
              <a:r>
                <a:rPr lang="ko-KR" altLang="en-US" sz="1200" b="1" dirty="0">
                  <a:solidFill>
                    <a:schemeClr val="bg1"/>
                  </a:solidFill>
                  <a:latin typeface="+mn-ea"/>
                </a:rPr>
                <a:t>점</a:t>
              </a:r>
            </a:p>
          </p:txBody>
        </p:sp>
        <p:sp>
          <p:nvSpPr>
            <p:cNvPr id="52" name="왼쪽/오른쪽 화살표 51"/>
            <p:cNvSpPr/>
            <p:nvPr/>
          </p:nvSpPr>
          <p:spPr>
            <a:xfrm>
              <a:off x="6677573" y="3697374"/>
              <a:ext cx="1272234" cy="684000"/>
            </a:xfrm>
            <a:prstGeom prst="leftRightArrow">
              <a:avLst/>
            </a:prstGeom>
            <a:grp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latin typeface="+mn-ea"/>
                </a:rPr>
                <a:t>7.8</a:t>
              </a:r>
              <a:r>
                <a:rPr lang="ko-KR" altLang="en-US" sz="1200" b="1" dirty="0">
                  <a:solidFill>
                    <a:schemeClr val="bg1"/>
                  </a:solidFill>
                  <a:latin typeface="+mn-ea"/>
                </a:rPr>
                <a:t>점</a:t>
              </a:r>
            </a:p>
          </p:txBody>
        </p:sp>
        <p:sp>
          <p:nvSpPr>
            <p:cNvPr id="53" name="왼쪽/오른쪽 화살표 52"/>
            <p:cNvSpPr/>
            <p:nvPr/>
          </p:nvSpPr>
          <p:spPr>
            <a:xfrm>
              <a:off x="6677573" y="4499328"/>
              <a:ext cx="1272234" cy="684000"/>
            </a:xfrm>
            <a:prstGeom prst="leftRightArrow">
              <a:avLst/>
            </a:prstGeom>
            <a:grp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latin typeface="+mn-ea"/>
                </a:rPr>
                <a:t>29.2</a:t>
              </a:r>
              <a:r>
                <a:rPr lang="ko-KR" altLang="en-US" sz="1200" b="1" dirty="0">
                  <a:solidFill>
                    <a:schemeClr val="bg1"/>
                  </a:solidFill>
                  <a:latin typeface="+mn-ea"/>
                </a:rPr>
                <a:t>점</a:t>
              </a:r>
            </a:p>
          </p:txBody>
        </p:sp>
        <p:sp>
          <p:nvSpPr>
            <p:cNvPr id="54" name="왼쪽/오른쪽 화살표 53"/>
            <p:cNvSpPr/>
            <p:nvPr/>
          </p:nvSpPr>
          <p:spPr>
            <a:xfrm>
              <a:off x="6677573" y="5301284"/>
              <a:ext cx="1272234" cy="684000"/>
            </a:xfrm>
            <a:prstGeom prst="leftRightArrow">
              <a:avLst/>
            </a:prstGeom>
            <a:grp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latin typeface="+mn-ea"/>
                </a:rPr>
                <a:t>13.2</a:t>
              </a:r>
              <a:r>
                <a:rPr lang="ko-KR" altLang="en-US" sz="1200" b="1" dirty="0">
                  <a:solidFill>
                    <a:schemeClr val="bg1"/>
                  </a:solidFill>
                  <a:latin typeface="+mn-ea"/>
                </a:rPr>
                <a:t>점</a:t>
              </a:r>
            </a:p>
          </p:txBody>
        </p:sp>
      </p:grpSp>
      <p:grpSp>
        <p:nvGrpSpPr>
          <p:cNvPr id="101" name="그룹 100"/>
          <p:cNvGrpSpPr/>
          <p:nvPr/>
        </p:nvGrpSpPr>
        <p:grpSpPr>
          <a:xfrm>
            <a:off x="3372948" y="1291512"/>
            <a:ext cx="1858772" cy="4693772"/>
            <a:chOff x="2229948" y="1291512"/>
            <a:chExt cx="1858772" cy="4693772"/>
          </a:xfrm>
        </p:grpSpPr>
        <p:sp>
          <p:nvSpPr>
            <p:cNvPr id="13" name="모서리가 둥근 직사각형 12"/>
            <p:cNvSpPr/>
            <p:nvPr/>
          </p:nvSpPr>
          <p:spPr>
            <a:xfrm>
              <a:off x="2432720" y="1291512"/>
              <a:ext cx="1656000" cy="68407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b="1" dirty="0">
                  <a:latin typeface="+mn-ea"/>
                </a:rPr>
                <a:t>대학 인프라</a:t>
              </a:r>
              <a:endParaRPr lang="en-US" altLang="ko-KR" sz="1400" b="1" dirty="0">
                <a:latin typeface="+mn-ea"/>
              </a:endParaRPr>
            </a:p>
            <a:p>
              <a:pPr algn="ctr"/>
              <a:r>
                <a:rPr lang="en-US" altLang="ko-KR" sz="1400" b="1" dirty="0">
                  <a:latin typeface="+mn-ea"/>
                </a:rPr>
                <a:t>44.2</a:t>
              </a:r>
              <a:r>
                <a:rPr lang="ko-KR" altLang="en-US" sz="1400" b="1" dirty="0">
                  <a:latin typeface="+mn-ea"/>
                </a:rPr>
                <a:t>점</a:t>
              </a:r>
            </a:p>
          </p:txBody>
        </p:sp>
        <p:sp>
          <p:nvSpPr>
            <p:cNvPr id="16" name="모서리가 둥근 직사각형 15"/>
            <p:cNvSpPr/>
            <p:nvPr/>
          </p:nvSpPr>
          <p:spPr>
            <a:xfrm>
              <a:off x="2432720" y="2093451"/>
              <a:ext cx="1656000" cy="68407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b="1" dirty="0">
                  <a:latin typeface="+mn-ea"/>
                </a:rPr>
                <a:t>행정 서비스</a:t>
              </a:r>
              <a:endParaRPr lang="en-US" altLang="ko-KR" sz="1400" b="1" dirty="0">
                <a:latin typeface="+mn-ea"/>
              </a:endParaRPr>
            </a:p>
            <a:p>
              <a:pPr algn="ctr"/>
              <a:r>
                <a:rPr lang="en-US" altLang="ko-KR" sz="1400" b="1" dirty="0">
                  <a:latin typeface="+mn-ea"/>
                </a:rPr>
                <a:t>52.3</a:t>
              </a:r>
              <a:r>
                <a:rPr lang="ko-KR" altLang="en-US" sz="1400" b="1" dirty="0">
                  <a:latin typeface="+mn-ea"/>
                </a:rPr>
                <a:t>점</a:t>
              </a:r>
            </a:p>
          </p:txBody>
        </p:sp>
        <p:sp>
          <p:nvSpPr>
            <p:cNvPr id="17" name="모서리가 둥근 직사각형 16"/>
            <p:cNvSpPr/>
            <p:nvPr/>
          </p:nvSpPr>
          <p:spPr>
            <a:xfrm>
              <a:off x="2432720" y="2895390"/>
              <a:ext cx="1656000" cy="68407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b="1" dirty="0">
                  <a:latin typeface="+mn-ea"/>
                </a:rPr>
                <a:t>학생활동지원</a:t>
              </a:r>
              <a:endParaRPr lang="en-US" altLang="ko-KR" sz="1400" b="1" dirty="0">
                <a:latin typeface="+mn-ea"/>
              </a:endParaRPr>
            </a:p>
            <a:p>
              <a:pPr algn="ctr"/>
              <a:r>
                <a:rPr lang="en-US" altLang="ko-KR" sz="1400" b="1" dirty="0">
                  <a:latin typeface="+mn-ea"/>
                </a:rPr>
                <a:t>45.8</a:t>
              </a:r>
              <a:r>
                <a:rPr lang="ko-KR" altLang="en-US" sz="1400" b="1" dirty="0">
                  <a:latin typeface="+mn-ea"/>
                </a:rPr>
                <a:t>점</a:t>
              </a:r>
            </a:p>
          </p:txBody>
        </p:sp>
        <p:sp>
          <p:nvSpPr>
            <p:cNvPr id="18" name="모서리가 둥근 직사각형 17"/>
            <p:cNvSpPr/>
            <p:nvPr/>
          </p:nvSpPr>
          <p:spPr>
            <a:xfrm>
              <a:off x="2432720" y="3697329"/>
              <a:ext cx="1656000" cy="684076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b="1" dirty="0">
                  <a:latin typeface="+mn-ea"/>
                </a:rPr>
                <a:t>학생역량강화 및 </a:t>
              </a:r>
              <a:endParaRPr lang="en-US" altLang="ko-KR" sz="1400" b="1" dirty="0">
                <a:latin typeface="+mn-ea"/>
              </a:endParaRPr>
            </a:p>
            <a:p>
              <a:pPr algn="ctr"/>
              <a:r>
                <a:rPr lang="ko-KR" altLang="en-US" sz="1400" b="1" dirty="0" err="1">
                  <a:latin typeface="+mn-ea"/>
                </a:rPr>
                <a:t>취</a:t>
              </a:r>
              <a:r>
                <a:rPr lang="en-US" altLang="ko-KR" sz="1400" b="1" dirty="0">
                  <a:latin typeface="+mn-ea"/>
                </a:rPr>
                <a:t>•</a:t>
              </a:r>
              <a:r>
                <a:rPr lang="ko-KR" altLang="en-US" sz="1400" b="1" dirty="0">
                  <a:latin typeface="+mn-ea"/>
                </a:rPr>
                <a:t>창업지원</a:t>
              </a:r>
              <a:endParaRPr lang="en-US" altLang="ko-KR" sz="1400" b="1" dirty="0">
                <a:latin typeface="+mn-ea"/>
              </a:endParaRPr>
            </a:p>
            <a:p>
              <a:pPr algn="ctr"/>
              <a:r>
                <a:rPr lang="en-US" altLang="ko-KR" sz="1400" b="1" dirty="0">
                  <a:latin typeface="+mn-ea"/>
                </a:rPr>
                <a:t>43.6</a:t>
              </a:r>
              <a:r>
                <a:rPr lang="ko-KR" altLang="en-US" sz="1400" b="1" dirty="0">
                  <a:latin typeface="+mn-ea"/>
                </a:rPr>
                <a:t>점</a:t>
              </a:r>
            </a:p>
          </p:txBody>
        </p:sp>
        <p:sp>
          <p:nvSpPr>
            <p:cNvPr id="19" name="모서리가 둥근 직사각형 18"/>
            <p:cNvSpPr/>
            <p:nvPr/>
          </p:nvSpPr>
          <p:spPr>
            <a:xfrm>
              <a:off x="2432720" y="4499268"/>
              <a:ext cx="1656000" cy="68407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b="1" dirty="0">
                  <a:latin typeface="+mn-ea"/>
                </a:rPr>
                <a:t>교육과정 및 운영</a:t>
              </a:r>
              <a:endParaRPr lang="en-US" altLang="ko-KR" sz="1400" b="1" dirty="0">
                <a:latin typeface="+mn-ea"/>
              </a:endParaRPr>
            </a:p>
            <a:p>
              <a:pPr algn="ctr"/>
              <a:r>
                <a:rPr lang="en-US" altLang="ko-KR" sz="1400" b="1" dirty="0">
                  <a:latin typeface="+mn-ea"/>
                </a:rPr>
                <a:t>44.8</a:t>
              </a:r>
              <a:r>
                <a:rPr lang="ko-KR" altLang="en-US" sz="1400" b="1" dirty="0">
                  <a:latin typeface="+mn-ea"/>
                </a:rPr>
                <a:t>점</a:t>
              </a:r>
            </a:p>
          </p:txBody>
        </p:sp>
        <p:sp>
          <p:nvSpPr>
            <p:cNvPr id="20" name="모서리가 둥근 직사각형 19"/>
            <p:cNvSpPr/>
            <p:nvPr/>
          </p:nvSpPr>
          <p:spPr>
            <a:xfrm>
              <a:off x="2432720" y="5301208"/>
              <a:ext cx="1656000" cy="68407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b="1" dirty="0">
                  <a:latin typeface="+mn-ea"/>
                </a:rPr>
                <a:t>교수</a:t>
              </a:r>
              <a:r>
                <a:rPr lang="en-US" altLang="ko-KR" sz="1400" b="1" dirty="0">
                  <a:latin typeface="+mn-ea"/>
                </a:rPr>
                <a:t>•</a:t>
              </a:r>
              <a:r>
                <a:rPr lang="ko-KR" altLang="en-US" sz="1400" b="1" dirty="0">
                  <a:latin typeface="+mn-ea"/>
                </a:rPr>
                <a:t>학습</a:t>
              </a:r>
              <a:r>
                <a:rPr lang="en-US" altLang="ko-KR" sz="1400" b="1" dirty="0">
                  <a:latin typeface="+mn-ea"/>
                </a:rPr>
                <a:t>-</a:t>
              </a:r>
              <a:r>
                <a:rPr lang="ko-KR" altLang="en-US" sz="1400" b="1" dirty="0">
                  <a:latin typeface="+mn-ea"/>
                </a:rPr>
                <a:t>강의</a:t>
              </a:r>
              <a:endParaRPr lang="en-US" altLang="ko-KR" sz="1400" b="1" dirty="0">
                <a:latin typeface="+mn-ea"/>
              </a:endParaRPr>
            </a:p>
            <a:p>
              <a:pPr algn="ctr"/>
              <a:r>
                <a:rPr lang="en-US" altLang="ko-KR" sz="1400" b="1" dirty="0">
                  <a:latin typeface="+mn-ea"/>
                </a:rPr>
                <a:t>63.0</a:t>
              </a:r>
              <a:r>
                <a:rPr lang="ko-KR" altLang="en-US" sz="1400" b="1" dirty="0">
                  <a:latin typeface="+mn-ea"/>
                </a:rPr>
                <a:t>점</a:t>
              </a:r>
            </a:p>
          </p:txBody>
        </p:sp>
        <p:grpSp>
          <p:nvGrpSpPr>
            <p:cNvPr id="86" name="그룹 85"/>
            <p:cNvGrpSpPr/>
            <p:nvPr/>
          </p:nvGrpSpPr>
          <p:grpSpPr>
            <a:xfrm>
              <a:off x="2229948" y="1451849"/>
              <a:ext cx="360000" cy="4371398"/>
              <a:chOff x="2229948" y="1451849"/>
              <a:chExt cx="360000" cy="4371398"/>
            </a:xfrm>
          </p:grpSpPr>
          <p:sp>
            <p:nvSpPr>
              <p:cNvPr id="56" name="타원 55"/>
              <p:cNvSpPr/>
              <p:nvPr/>
            </p:nvSpPr>
            <p:spPr>
              <a:xfrm>
                <a:off x="2229948" y="5463247"/>
                <a:ext cx="360000" cy="360000"/>
              </a:xfrm>
              <a:prstGeom prst="ellips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400" b="1" dirty="0"/>
                  <a:t>1</a:t>
                </a:r>
                <a:endParaRPr lang="ko-KR" altLang="en-US" sz="1400" b="1" dirty="0"/>
              </a:p>
            </p:txBody>
          </p:sp>
          <p:sp>
            <p:nvSpPr>
              <p:cNvPr id="57" name="타원 56"/>
              <p:cNvSpPr/>
              <p:nvPr/>
            </p:nvSpPr>
            <p:spPr>
              <a:xfrm>
                <a:off x="2229948" y="3056409"/>
                <a:ext cx="360000" cy="360000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400" b="1" dirty="0"/>
                  <a:t>3</a:t>
                </a:r>
                <a:endParaRPr lang="ko-KR" altLang="en-US" sz="1400" b="1" dirty="0"/>
              </a:p>
            </p:txBody>
          </p:sp>
          <p:sp>
            <p:nvSpPr>
              <p:cNvPr id="58" name="타원 57"/>
              <p:cNvSpPr/>
              <p:nvPr/>
            </p:nvSpPr>
            <p:spPr>
              <a:xfrm>
                <a:off x="2229948" y="1451849"/>
                <a:ext cx="360000" cy="360000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400" b="1" dirty="0"/>
                  <a:t>5</a:t>
                </a:r>
                <a:endParaRPr lang="ko-KR" altLang="en-US" sz="1400" b="1" dirty="0"/>
              </a:p>
            </p:txBody>
          </p:sp>
          <p:sp>
            <p:nvSpPr>
              <p:cNvPr id="59" name="타원 58"/>
              <p:cNvSpPr/>
              <p:nvPr/>
            </p:nvSpPr>
            <p:spPr>
              <a:xfrm>
                <a:off x="2229948" y="4660969"/>
                <a:ext cx="360000" cy="3600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400" b="1" dirty="0"/>
                  <a:t>4</a:t>
                </a:r>
                <a:endParaRPr lang="ko-KR" altLang="en-US" sz="1400" b="1" dirty="0"/>
              </a:p>
            </p:txBody>
          </p:sp>
          <p:sp>
            <p:nvSpPr>
              <p:cNvPr id="60" name="타원 59"/>
              <p:cNvSpPr/>
              <p:nvPr/>
            </p:nvSpPr>
            <p:spPr>
              <a:xfrm>
                <a:off x="2229948" y="2254129"/>
                <a:ext cx="360000" cy="3600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400" b="1" dirty="0"/>
                  <a:t>2</a:t>
                </a:r>
                <a:endParaRPr lang="ko-KR" altLang="en-US" sz="1400" b="1" dirty="0"/>
              </a:p>
            </p:txBody>
          </p:sp>
          <p:sp>
            <p:nvSpPr>
              <p:cNvPr id="61" name="타원 60"/>
              <p:cNvSpPr/>
              <p:nvPr/>
            </p:nvSpPr>
            <p:spPr>
              <a:xfrm>
                <a:off x="2229948" y="3858689"/>
                <a:ext cx="360000" cy="360000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400" b="1" dirty="0"/>
                  <a:t>6</a:t>
                </a:r>
                <a:endParaRPr lang="ko-KR" altLang="en-US" sz="1400" b="1" dirty="0"/>
              </a:p>
            </p:txBody>
          </p:sp>
        </p:grpSp>
      </p:grpSp>
      <p:cxnSp>
        <p:nvCxnSpPr>
          <p:cNvPr id="70" name="직선 연결선 69"/>
          <p:cNvCxnSpPr>
            <a:stCxn id="13" idx="3"/>
            <a:endCxn id="34" idx="1"/>
          </p:cNvCxnSpPr>
          <p:nvPr/>
        </p:nvCxnSpPr>
        <p:spPr>
          <a:xfrm>
            <a:off x="5231720" y="1633550"/>
            <a:ext cx="396228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직선 연결선 70"/>
          <p:cNvCxnSpPr>
            <a:stCxn id="16" idx="3"/>
            <a:endCxn id="35" idx="1"/>
          </p:cNvCxnSpPr>
          <p:nvPr/>
        </p:nvCxnSpPr>
        <p:spPr>
          <a:xfrm>
            <a:off x="5231720" y="2435489"/>
            <a:ext cx="396228" cy="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직선 연결선 71"/>
          <p:cNvCxnSpPr>
            <a:stCxn id="17" idx="3"/>
            <a:endCxn id="36" idx="1"/>
          </p:cNvCxnSpPr>
          <p:nvPr/>
        </p:nvCxnSpPr>
        <p:spPr>
          <a:xfrm>
            <a:off x="5231720" y="3237428"/>
            <a:ext cx="396228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직선 연결선 72"/>
          <p:cNvCxnSpPr>
            <a:stCxn id="18" idx="3"/>
            <a:endCxn id="37" idx="1"/>
          </p:cNvCxnSpPr>
          <p:nvPr/>
        </p:nvCxnSpPr>
        <p:spPr>
          <a:xfrm>
            <a:off x="5231720" y="4039367"/>
            <a:ext cx="396228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직선 연결선 73"/>
          <p:cNvCxnSpPr>
            <a:stCxn id="19" idx="3"/>
            <a:endCxn id="38" idx="1"/>
          </p:cNvCxnSpPr>
          <p:nvPr/>
        </p:nvCxnSpPr>
        <p:spPr>
          <a:xfrm>
            <a:off x="5231720" y="4841306"/>
            <a:ext cx="396228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직선 연결선 74"/>
          <p:cNvCxnSpPr>
            <a:stCxn id="20" idx="3"/>
            <a:endCxn id="39" idx="1"/>
          </p:cNvCxnSpPr>
          <p:nvPr/>
        </p:nvCxnSpPr>
        <p:spPr>
          <a:xfrm>
            <a:off x="5231720" y="5643246"/>
            <a:ext cx="396228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" name="그룹 102"/>
          <p:cNvGrpSpPr/>
          <p:nvPr/>
        </p:nvGrpSpPr>
        <p:grpSpPr>
          <a:xfrm>
            <a:off x="5411964" y="1291512"/>
            <a:ext cx="2015984" cy="4693772"/>
            <a:chOff x="4268964" y="1291512"/>
            <a:chExt cx="2015984" cy="4693772"/>
          </a:xfrm>
        </p:grpSpPr>
        <p:grpSp>
          <p:nvGrpSpPr>
            <p:cNvPr id="40" name="그룹 39"/>
            <p:cNvGrpSpPr/>
            <p:nvPr/>
          </p:nvGrpSpPr>
          <p:grpSpPr>
            <a:xfrm>
              <a:off x="4484948" y="1291512"/>
              <a:ext cx="1800000" cy="4693772"/>
              <a:chOff x="3206227" y="1443912"/>
              <a:chExt cx="1800000" cy="4693772"/>
            </a:xfrm>
          </p:grpSpPr>
          <p:sp>
            <p:nvSpPr>
              <p:cNvPr id="34" name="모서리가 둥근 직사각형 33"/>
              <p:cNvSpPr/>
              <p:nvPr/>
            </p:nvSpPr>
            <p:spPr>
              <a:xfrm>
                <a:off x="3206227" y="1443912"/>
                <a:ext cx="1800000" cy="684076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200" b="1" dirty="0">
                    <a:latin typeface="+mn-ea"/>
                  </a:rPr>
                  <a:t>도서관 </a:t>
                </a:r>
                <a:endParaRPr lang="en-US" altLang="ko-KR" sz="1200" b="1" dirty="0">
                  <a:latin typeface="+mn-ea"/>
                </a:endParaRPr>
              </a:p>
              <a:p>
                <a:pPr algn="ctr"/>
                <a:r>
                  <a:rPr lang="ko-KR" altLang="en-US" sz="1200" b="1" dirty="0">
                    <a:latin typeface="+mn-ea"/>
                  </a:rPr>
                  <a:t>유지</a:t>
                </a:r>
                <a:r>
                  <a:rPr lang="en-US" altLang="ko-KR" sz="1200" b="1" dirty="0">
                    <a:latin typeface="+mn-ea"/>
                  </a:rPr>
                  <a:t>•</a:t>
                </a:r>
                <a:r>
                  <a:rPr lang="ko-KR" altLang="en-US" sz="1200" b="1" dirty="0">
                    <a:latin typeface="+mn-ea"/>
                  </a:rPr>
                  <a:t>관리</a:t>
                </a:r>
                <a:endParaRPr lang="en-US" altLang="ko-KR" sz="1200" b="1" dirty="0">
                  <a:latin typeface="+mn-ea"/>
                </a:endParaRPr>
              </a:p>
              <a:p>
                <a:pPr algn="ctr"/>
                <a:r>
                  <a:rPr lang="en-US" altLang="ko-KR" sz="1200" b="1" dirty="0">
                    <a:latin typeface="+mn-ea"/>
                  </a:rPr>
                  <a:t>56.2</a:t>
                </a:r>
                <a:r>
                  <a:rPr lang="ko-KR" altLang="en-US" sz="1200" b="1" dirty="0">
                    <a:latin typeface="+mn-ea"/>
                  </a:rPr>
                  <a:t>점</a:t>
                </a:r>
              </a:p>
            </p:txBody>
          </p:sp>
          <p:sp>
            <p:nvSpPr>
              <p:cNvPr id="35" name="모서리가 둥근 직사각형 34"/>
              <p:cNvSpPr/>
              <p:nvPr/>
            </p:nvSpPr>
            <p:spPr>
              <a:xfrm>
                <a:off x="3206227" y="2245851"/>
                <a:ext cx="1800000" cy="684076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200" b="1" dirty="0">
                    <a:latin typeface="+mn-ea"/>
                  </a:rPr>
                  <a:t>조교 </a:t>
                </a:r>
                <a:endParaRPr lang="en-US" altLang="ko-KR" sz="1200" b="1" dirty="0">
                  <a:latin typeface="+mn-ea"/>
                </a:endParaRPr>
              </a:p>
              <a:p>
                <a:pPr algn="ctr"/>
                <a:r>
                  <a:rPr lang="ko-KR" altLang="en-US" sz="1200" b="1" dirty="0" err="1">
                    <a:latin typeface="+mn-ea"/>
                  </a:rPr>
                  <a:t>친절성</a:t>
                </a:r>
                <a:endParaRPr lang="en-US" altLang="ko-KR" sz="1200" b="1" dirty="0">
                  <a:latin typeface="+mn-ea"/>
                </a:endParaRPr>
              </a:p>
              <a:p>
                <a:pPr algn="ctr"/>
                <a:r>
                  <a:rPr lang="en-US" altLang="ko-KR" sz="1200" b="1" dirty="0">
                    <a:latin typeface="+mn-ea"/>
                  </a:rPr>
                  <a:t>62.7</a:t>
                </a:r>
                <a:r>
                  <a:rPr lang="ko-KR" altLang="en-US" sz="1200" b="1" dirty="0">
                    <a:latin typeface="+mn-ea"/>
                  </a:rPr>
                  <a:t>점</a:t>
                </a:r>
              </a:p>
            </p:txBody>
          </p:sp>
          <p:sp>
            <p:nvSpPr>
              <p:cNvPr id="36" name="모서리가 둥근 직사각형 35"/>
              <p:cNvSpPr/>
              <p:nvPr/>
            </p:nvSpPr>
            <p:spPr>
              <a:xfrm>
                <a:off x="3206227" y="3047790"/>
                <a:ext cx="1800000" cy="684076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200" b="1" dirty="0">
                    <a:latin typeface="+mn-ea"/>
                  </a:rPr>
                  <a:t>지도교수 </a:t>
                </a:r>
                <a:endParaRPr lang="en-US" altLang="ko-KR" sz="1200" b="1" dirty="0">
                  <a:latin typeface="+mn-ea"/>
                </a:endParaRPr>
              </a:p>
              <a:p>
                <a:pPr algn="ctr"/>
                <a:r>
                  <a:rPr lang="ko-KR" altLang="en-US" sz="1200" b="1" dirty="0">
                    <a:latin typeface="+mn-ea"/>
                  </a:rPr>
                  <a:t>자유로운 상담</a:t>
                </a:r>
                <a:endParaRPr lang="en-US" altLang="ko-KR" sz="1200" b="1" dirty="0">
                  <a:latin typeface="+mn-ea"/>
                </a:endParaRPr>
              </a:p>
              <a:p>
                <a:pPr algn="ctr"/>
                <a:r>
                  <a:rPr lang="en-US" altLang="ko-KR" sz="1200" b="1" dirty="0">
                    <a:latin typeface="+mn-ea"/>
                  </a:rPr>
                  <a:t>56.4</a:t>
                </a:r>
                <a:r>
                  <a:rPr lang="ko-KR" altLang="en-US" sz="1200" b="1" dirty="0">
                    <a:latin typeface="+mn-ea"/>
                  </a:rPr>
                  <a:t>점</a:t>
                </a:r>
              </a:p>
            </p:txBody>
          </p:sp>
          <p:sp>
            <p:nvSpPr>
              <p:cNvPr id="37" name="모서리가 둥근 직사각형 36"/>
              <p:cNvSpPr/>
              <p:nvPr/>
            </p:nvSpPr>
            <p:spPr>
              <a:xfrm>
                <a:off x="3206227" y="3849729"/>
                <a:ext cx="1800000" cy="684076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200" b="1" dirty="0">
                    <a:latin typeface="+mn-ea"/>
                  </a:rPr>
                  <a:t>학생이력관리시스템 이용 편리성</a:t>
                </a:r>
                <a:endParaRPr lang="en-US" altLang="ko-KR" sz="1200" b="1" dirty="0">
                  <a:latin typeface="+mn-ea"/>
                </a:endParaRPr>
              </a:p>
              <a:p>
                <a:pPr algn="ctr"/>
                <a:r>
                  <a:rPr lang="en-US" altLang="ko-KR" sz="1200" b="1" dirty="0">
                    <a:latin typeface="+mn-ea"/>
                  </a:rPr>
                  <a:t>47.5</a:t>
                </a:r>
                <a:r>
                  <a:rPr lang="ko-KR" altLang="en-US" sz="1200" b="1" dirty="0">
                    <a:latin typeface="+mn-ea"/>
                  </a:rPr>
                  <a:t>점</a:t>
                </a:r>
              </a:p>
            </p:txBody>
          </p:sp>
          <p:sp>
            <p:nvSpPr>
              <p:cNvPr id="38" name="모서리가 둥근 직사각형 37"/>
              <p:cNvSpPr/>
              <p:nvPr/>
            </p:nvSpPr>
            <p:spPr>
              <a:xfrm>
                <a:off x="3206227" y="4651668"/>
                <a:ext cx="1800000" cy="684076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200" b="1" dirty="0">
                    <a:latin typeface="+mn-ea"/>
                  </a:rPr>
                  <a:t>전공 </a:t>
                </a:r>
                <a:endParaRPr lang="en-US" altLang="ko-KR" sz="1200" b="1" dirty="0">
                  <a:latin typeface="+mn-ea"/>
                </a:endParaRPr>
              </a:p>
              <a:p>
                <a:pPr algn="ctr"/>
                <a:r>
                  <a:rPr lang="ko-KR" altLang="en-US" sz="1200" b="1" dirty="0">
                    <a:latin typeface="+mn-ea"/>
                  </a:rPr>
                  <a:t>전문지식 습득</a:t>
                </a:r>
                <a:endParaRPr lang="en-US" altLang="ko-KR" sz="1200" b="1" dirty="0">
                  <a:latin typeface="+mn-ea"/>
                </a:endParaRPr>
              </a:p>
              <a:p>
                <a:pPr algn="ctr"/>
                <a:r>
                  <a:rPr lang="en-US" altLang="ko-KR" sz="1200" b="1" dirty="0">
                    <a:latin typeface="+mn-ea"/>
                  </a:rPr>
                  <a:t>60.4</a:t>
                </a:r>
                <a:r>
                  <a:rPr lang="ko-KR" altLang="en-US" sz="1200" b="1" dirty="0">
                    <a:latin typeface="+mn-ea"/>
                  </a:rPr>
                  <a:t>점</a:t>
                </a:r>
              </a:p>
            </p:txBody>
          </p:sp>
          <p:sp>
            <p:nvSpPr>
              <p:cNvPr id="39" name="모서리가 둥근 직사각형 38"/>
              <p:cNvSpPr/>
              <p:nvPr/>
            </p:nvSpPr>
            <p:spPr>
              <a:xfrm>
                <a:off x="3206227" y="5453608"/>
                <a:ext cx="1800000" cy="684076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200" b="1" dirty="0">
                    <a:latin typeface="+mn-ea"/>
                  </a:rPr>
                  <a:t>강의평가 진행</a:t>
                </a:r>
                <a:endParaRPr lang="en-US" altLang="ko-KR" sz="1200" b="1" dirty="0">
                  <a:latin typeface="+mn-ea"/>
                </a:endParaRPr>
              </a:p>
              <a:p>
                <a:pPr algn="ctr"/>
                <a:r>
                  <a:rPr lang="en-US" altLang="ko-KR" sz="1200" b="1" dirty="0">
                    <a:latin typeface="+mn-ea"/>
                  </a:rPr>
                  <a:t>71.3</a:t>
                </a:r>
                <a:r>
                  <a:rPr lang="ko-KR" altLang="en-US" sz="1200" b="1" dirty="0">
                    <a:latin typeface="+mn-ea"/>
                  </a:rPr>
                  <a:t>점</a:t>
                </a:r>
              </a:p>
            </p:txBody>
          </p:sp>
        </p:grpSp>
        <p:grpSp>
          <p:nvGrpSpPr>
            <p:cNvPr id="87" name="그룹 86"/>
            <p:cNvGrpSpPr/>
            <p:nvPr/>
          </p:nvGrpSpPr>
          <p:grpSpPr>
            <a:xfrm>
              <a:off x="4268964" y="1451849"/>
              <a:ext cx="360000" cy="4371398"/>
              <a:chOff x="2229948" y="1451849"/>
              <a:chExt cx="360000" cy="4371398"/>
            </a:xfrm>
          </p:grpSpPr>
          <p:sp>
            <p:nvSpPr>
              <p:cNvPr id="88" name="타원 87"/>
              <p:cNvSpPr/>
              <p:nvPr/>
            </p:nvSpPr>
            <p:spPr>
              <a:xfrm>
                <a:off x="2229948" y="5463247"/>
                <a:ext cx="360000" cy="360000"/>
              </a:xfrm>
              <a:prstGeom prst="ellips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b="1" dirty="0">
                    <a:latin typeface="맑은 고딕" panose="020B0503020000020004" pitchFamily="50" charset="-127"/>
                  </a:rPr>
                  <a:t>↑</a:t>
                </a:r>
                <a:endParaRPr lang="ko-KR" altLang="en-US" b="1" dirty="0"/>
              </a:p>
            </p:txBody>
          </p:sp>
          <p:sp>
            <p:nvSpPr>
              <p:cNvPr id="89" name="타원 88"/>
              <p:cNvSpPr/>
              <p:nvPr/>
            </p:nvSpPr>
            <p:spPr>
              <a:xfrm>
                <a:off x="2229948" y="3056409"/>
                <a:ext cx="360000" cy="360000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b="1" dirty="0">
                    <a:latin typeface="맑은 고딕" panose="020B0503020000020004" pitchFamily="50" charset="-127"/>
                  </a:rPr>
                  <a:t>↑</a:t>
                </a:r>
                <a:endParaRPr lang="ko-KR" altLang="en-US" b="1" dirty="0"/>
              </a:p>
            </p:txBody>
          </p:sp>
          <p:sp>
            <p:nvSpPr>
              <p:cNvPr id="90" name="타원 89"/>
              <p:cNvSpPr/>
              <p:nvPr/>
            </p:nvSpPr>
            <p:spPr>
              <a:xfrm>
                <a:off x="2229948" y="1451849"/>
                <a:ext cx="360000" cy="360000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↑</a:t>
                </a:r>
                <a:endParaRPr lang="ko-KR" altLang="en-US" b="1" dirty="0"/>
              </a:p>
            </p:txBody>
          </p:sp>
          <p:sp>
            <p:nvSpPr>
              <p:cNvPr id="91" name="타원 90"/>
              <p:cNvSpPr/>
              <p:nvPr/>
            </p:nvSpPr>
            <p:spPr>
              <a:xfrm>
                <a:off x="2229948" y="4660969"/>
                <a:ext cx="360000" cy="3600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b="1" dirty="0">
                    <a:latin typeface="맑은 고딕" panose="020B0503020000020004" pitchFamily="50" charset="-127"/>
                  </a:rPr>
                  <a:t>↑</a:t>
                </a:r>
                <a:endParaRPr lang="ko-KR" altLang="en-US" b="1" dirty="0"/>
              </a:p>
            </p:txBody>
          </p:sp>
          <p:sp>
            <p:nvSpPr>
              <p:cNvPr id="92" name="타원 91"/>
              <p:cNvSpPr/>
              <p:nvPr/>
            </p:nvSpPr>
            <p:spPr>
              <a:xfrm>
                <a:off x="2229948" y="2254129"/>
                <a:ext cx="360000" cy="3600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b="1" dirty="0">
                    <a:latin typeface="맑은 고딕" panose="020B0503020000020004" pitchFamily="50" charset="-127"/>
                  </a:rPr>
                  <a:t>↑</a:t>
                </a:r>
                <a:endParaRPr lang="ko-KR" altLang="en-US" b="1" dirty="0"/>
              </a:p>
            </p:txBody>
          </p:sp>
          <p:sp>
            <p:nvSpPr>
              <p:cNvPr id="93" name="타원 92"/>
              <p:cNvSpPr/>
              <p:nvPr/>
            </p:nvSpPr>
            <p:spPr>
              <a:xfrm>
                <a:off x="2229948" y="3858689"/>
                <a:ext cx="360000" cy="360000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b="1" dirty="0">
                    <a:latin typeface="맑은 고딕" panose="020B0503020000020004" pitchFamily="50" charset="-127"/>
                  </a:rPr>
                  <a:t>↑</a:t>
                </a:r>
                <a:endParaRPr lang="ko-KR" altLang="en-US" b="1" dirty="0"/>
              </a:p>
            </p:txBody>
          </p:sp>
        </p:grpSp>
      </p:grpSp>
      <p:grpSp>
        <p:nvGrpSpPr>
          <p:cNvPr id="105" name="그룹 104"/>
          <p:cNvGrpSpPr/>
          <p:nvPr/>
        </p:nvGrpSpPr>
        <p:grpSpPr>
          <a:xfrm>
            <a:off x="8482483" y="1291512"/>
            <a:ext cx="2040393" cy="4693772"/>
            <a:chOff x="7579875" y="1291512"/>
            <a:chExt cx="2040393" cy="4693772"/>
          </a:xfrm>
        </p:grpSpPr>
        <p:grpSp>
          <p:nvGrpSpPr>
            <p:cNvPr id="102" name="그룹 101"/>
            <p:cNvGrpSpPr/>
            <p:nvPr/>
          </p:nvGrpSpPr>
          <p:grpSpPr>
            <a:xfrm>
              <a:off x="7579875" y="1291512"/>
              <a:ext cx="1800000" cy="4693772"/>
              <a:chOff x="7579875" y="1291512"/>
              <a:chExt cx="1800000" cy="4693772"/>
            </a:xfrm>
          </p:grpSpPr>
          <p:sp>
            <p:nvSpPr>
              <p:cNvPr id="42" name="모서리가 둥근 직사각형 41"/>
              <p:cNvSpPr/>
              <p:nvPr/>
            </p:nvSpPr>
            <p:spPr>
              <a:xfrm>
                <a:off x="7579875" y="1291512"/>
                <a:ext cx="1800000" cy="684076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200" b="1" dirty="0">
                    <a:solidFill>
                      <a:schemeClr val="tx1"/>
                    </a:solidFill>
                    <a:latin typeface="+mn-ea"/>
                  </a:rPr>
                  <a:t>복지시설 </a:t>
                </a:r>
                <a:endParaRPr lang="en-US" altLang="ko-KR" sz="1200" b="1" dirty="0">
                  <a:solidFill>
                    <a:schemeClr val="tx1"/>
                  </a:solidFill>
                  <a:latin typeface="+mn-ea"/>
                </a:endParaRPr>
              </a:p>
              <a:p>
                <a:pPr algn="ctr"/>
                <a:r>
                  <a:rPr lang="ko-KR" altLang="en-US" sz="1200" b="1" dirty="0">
                    <a:solidFill>
                      <a:schemeClr val="tx1"/>
                    </a:solidFill>
                    <a:latin typeface="+mn-ea"/>
                  </a:rPr>
                  <a:t>다양성</a:t>
                </a:r>
                <a:endParaRPr lang="en-US" altLang="ko-KR" sz="1200" b="1" dirty="0">
                  <a:solidFill>
                    <a:schemeClr val="tx1"/>
                  </a:solidFill>
                  <a:latin typeface="+mn-ea"/>
                </a:endParaRPr>
              </a:p>
              <a:p>
                <a:pPr algn="ctr"/>
                <a:r>
                  <a:rPr lang="en-US" altLang="ko-KR" sz="1200" b="1" dirty="0">
                    <a:solidFill>
                      <a:schemeClr val="tx1"/>
                    </a:solidFill>
                    <a:latin typeface="+mn-ea"/>
                  </a:rPr>
                  <a:t>29.0</a:t>
                </a:r>
                <a:r>
                  <a:rPr lang="ko-KR" altLang="en-US" sz="1200" b="1" dirty="0">
                    <a:solidFill>
                      <a:schemeClr val="tx1"/>
                    </a:solidFill>
                    <a:latin typeface="+mn-ea"/>
                  </a:rPr>
                  <a:t>점</a:t>
                </a:r>
              </a:p>
            </p:txBody>
          </p:sp>
          <p:sp>
            <p:nvSpPr>
              <p:cNvPr id="43" name="모서리가 둥근 직사각형 42"/>
              <p:cNvSpPr/>
              <p:nvPr/>
            </p:nvSpPr>
            <p:spPr>
              <a:xfrm>
                <a:off x="7579875" y="2093451"/>
                <a:ext cx="1800000" cy="684076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200" b="1" dirty="0">
                    <a:solidFill>
                      <a:schemeClr val="tx1"/>
                    </a:solidFill>
                    <a:latin typeface="+mn-ea"/>
                  </a:rPr>
                  <a:t>행정부서 </a:t>
                </a:r>
                <a:endParaRPr lang="en-US" altLang="ko-KR" sz="1200" b="1" dirty="0">
                  <a:solidFill>
                    <a:schemeClr val="tx1"/>
                  </a:solidFill>
                  <a:latin typeface="+mn-ea"/>
                </a:endParaRPr>
              </a:p>
              <a:p>
                <a:pPr algn="ctr"/>
                <a:r>
                  <a:rPr lang="ko-KR" altLang="en-US" sz="1200" b="1" dirty="0">
                    <a:solidFill>
                      <a:schemeClr val="tx1"/>
                    </a:solidFill>
                    <a:latin typeface="+mn-ea"/>
                  </a:rPr>
                  <a:t>이용 편리성</a:t>
                </a:r>
                <a:endParaRPr lang="en-US" altLang="ko-KR" sz="1200" b="1" dirty="0">
                  <a:solidFill>
                    <a:schemeClr val="tx1"/>
                  </a:solidFill>
                  <a:latin typeface="+mn-ea"/>
                </a:endParaRPr>
              </a:p>
              <a:p>
                <a:pPr algn="ctr"/>
                <a:r>
                  <a:rPr lang="en-US" altLang="ko-KR" sz="1200" b="1" dirty="0">
                    <a:solidFill>
                      <a:schemeClr val="tx1"/>
                    </a:solidFill>
                    <a:latin typeface="+mn-ea"/>
                  </a:rPr>
                  <a:t>44.5</a:t>
                </a:r>
                <a:r>
                  <a:rPr lang="ko-KR" altLang="en-US" sz="1200" b="1" dirty="0">
                    <a:solidFill>
                      <a:schemeClr val="tx1"/>
                    </a:solidFill>
                    <a:latin typeface="+mn-ea"/>
                  </a:rPr>
                  <a:t>점</a:t>
                </a:r>
              </a:p>
            </p:txBody>
          </p:sp>
          <p:sp>
            <p:nvSpPr>
              <p:cNvPr id="44" name="모서리가 둥근 직사각형 43"/>
              <p:cNvSpPr/>
              <p:nvPr/>
            </p:nvSpPr>
            <p:spPr>
              <a:xfrm>
                <a:off x="7579875" y="2895390"/>
                <a:ext cx="1800000" cy="684076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200" b="1" dirty="0">
                    <a:solidFill>
                      <a:schemeClr val="tx1"/>
                    </a:solidFill>
                    <a:latin typeface="+mn-ea"/>
                  </a:rPr>
                  <a:t>장학제도 </a:t>
                </a:r>
                <a:endParaRPr lang="en-US" altLang="ko-KR" sz="1200" b="1" dirty="0">
                  <a:solidFill>
                    <a:schemeClr val="tx1"/>
                  </a:solidFill>
                  <a:latin typeface="+mn-ea"/>
                </a:endParaRPr>
              </a:p>
              <a:p>
                <a:pPr algn="ctr"/>
                <a:r>
                  <a:rPr lang="ko-KR" altLang="en-US" sz="1200" b="1" dirty="0">
                    <a:solidFill>
                      <a:schemeClr val="tx1"/>
                    </a:solidFill>
                    <a:latin typeface="+mn-ea"/>
                  </a:rPr>
                  <a:t>다양성</a:t>
                </a:r>
                <a:endParaRPr lang="en-US" altLang="ko-KR" sz="1200" b="1" dirty="0">
                  <a:solidFill>
                    <a:schemeClr val="tx1"/>
                  </a:solidFill>
                  <a:latin typeface="+mn-ea"/>
                </a:endParaRPr>
              </a:p>
              <a:p>
                <a:pPr algn="ctr"/>
                <a:r>
                  <a:rPr lang="en-US" altLang="ko-KR" sz="1200" b="1" dirty="0">
                    <a:solidFill>
                      <a:schemeClr val="tx1"/>
                    </a:solidFill>
                    <a:latin typeface="+mn-ea"/>
                  </a:rPr>
                  <a:t>32.0</a:t>
                </a:r>
                <a:r>
                  <a:rPr lang="ko-KR" altLang="en-US" sz="1200" b="1" dirty="0">
                    <a:solidFill>
                      <a:schemeClr val="tx1"/>
                    </a:solidFill>
                    <a:latin typeface="+mn-ea"/>
                  </a:rPr>
                  <a:t>점</a:t>
                </a:r>
              </a:p>
            </p:txBody>
          </p:sp>
          <p:sp>
            <p:nvSpPr>
              <p:cNvPr id="45" name="모서리가 둥근 직사각형 44"/>
              <p:cNvSpPr/>
              <p:nvPr/>
            </p:nvSpPr>
            <p:spPr>
              <a:xfrm>
                <a:off x="7579875" y="3697329"/>
                <a:ext cx="1800000" cy="684076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200" b="1" dirty="0">
                    <a:solidFill>
                      <a:schemeClr val="tx1"/>
                    </a:solidFill>
                    <a:latin typeface="+mn-ea"/>
                  </a:rPr>
                  <a:t>창업 </a:t>
                </a:r>
                <a:endParaRPr lang="en-US" altLang="ko-KR" sz="1200" b="1" dirty="0">
                  <a:solidFill>
                    <a:schemeClr val="tx1"/>
                  </a:solidFill>
                  <a:latin typeface="+mn-ea"/>
                </a:endParaRPr>
              </a:p>
              <a:p>
                <a:pPr algn="ctr"/>
                <a:r>
                  <a:rPr lang="ko-KR" altLang="en-US" sz="1200" b="1" dirty="0">
                    <a:solidFill>
                      <a:schemeClr val="tx1"/>
                    </a:solidFill>
                    <a:latin typeface="+mn-ea"/>
                  </a:rPr>
                  <a:t>단계적 체계 구축</a:t>
                </a:r>
                <a:endParaRPr lang="en-US" altLang="ko-KR" sz="1200" b="1" dirty="0">
                  <a:solidFill>
                    <a:schemeClr val="tx1"/>
                  </a:solidFill>
                  <a:latin typeface="+mn-ea"/>
                </a:endParaRPr>
              </a:p>
              <a:p>
                <a:pPr algn="ctr"/>
                <a:r>
                  <a:rPr lang="en-US" altLang="ko-KR" sz="1200" b="1" dirty="0">
                    <a:solidFill>
                      <a:schemeClr val="tx1"/>
                    </a:solidFill>
                    <a:latin typeface="+mn-ea"/>
                  </a:rPr>
                  <a:t>39.7</a:t>
                </a:r>
                <a:r>
                  <a:rPr lang="ko-KR" altLang="en-US" sz="1200" b="1" dirty="0">
                    <a:solidFill>
                      <a:schemeClr val="tx1"/>
                    </a:solidFill>
                    <a:latin typeface="+mn-ea"/>
                  </a:rPr>
                  <a:t>점</a:t>
                </a:r>
              </a:p>
            </p:txBody>
          </p:sp>
          <p:sp>
            <p:nvSpPr>
              <p:cNvPr id="46" name="모서리가 둥근 직사각형 45"/>
              <p:cNvSpPr/>
              <p:nvPr/>
            </p:nvSpPr>
            <p:spPr>
              <a:xfrm>
                <a:off x="7579875" y="4499268"/>
                <a:ext cx="1800000" cy="684076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200" b="1" dirty="0">
                    <a:solidFill>
                      <a:schemeClr val="tx1"/>
                    </a:solidFill>
                    <a:latin typeface="+mn-ea"/>
                  </a:rPr>
                  <a:t>교양 </a:t>
                </a:r>
                <a:endParaRPr lang="en-US" altLang="ko-KR" sz="1200" b="1" dirty="0">
                  <a:solidFill>
                    <a:schemeClr val="tx1"/>
                  </a:solidFill>
                  <a:latin typeface="+mn-ea"/>
                </a:endParaRPr>
              </a:p>
              <a:p>
                <a:pPr algn="ctr"/>
                <a:r>
                  <a:rPr lang="ko-KR" altLang="en-US" sz="1200" b="1" dirty="0">
                    <a:solidFill>
                      <a:schemeClr val="tx1"/>
                    </a:solidFill>
                    <a:latin typeface="+mn-ea"/>
                  </a:rPr>
                  <a:t>학생요구 반영 개설</a:t>
                </a:r>
                <a:endParaRPr lang="en-US" altLang="ko-KR" sz="1200" b="1" dirty="0">
                  <a:solidFill>
                    <a:schemeClr val="tx1"/>
                  </a:solidFill>
                  <a:latin typeface="+mn-ea"/>
                </a:endParaRPr>
              </a:p>
              <a:p>
                <a:pPr algn="ctr"/>
                <a:r>
                  <a:rPr lang="en-US" altLang="ko-KR" sz="1200" b="1" dirty="0">
                    <a:solidFill>
                      <a:schemeClr val="tx1"/>
                    </a:solidFill>
                    <a:latin typeface="+mn-ea"/>
                  </a:rPr>
                  <a:t>31.2</a:t>
                </a:r>
                <a:r>
                  <a:rPr lang="ko-KR" altLang="en-US" sz="1200" b="1" dirty="0">
                    <a:solidFill>
                      <a:schemeClr val="tx1"/>
                    </a:solidFill>
                    <a:latin typeface="+mn-ea"/>
                  </a:rPr>
                  <a:t>점</a:t>
                </a:r>
              </a:p>
            </p:txBody>
          </p:sp>
          <p:sp>
            <p:nvSpPr>
              <p:cNvPr id="47" name="모서리가 둥근 직사각형 46"/>
              <p:cNvSpPr/>
              <p:nvPr/>
            </p:nvSpPr>
            <p:spPr>
              <a:xfrm>
                <a:off x="7579875" y="5301208"/>
                <a:ext cx="1800000" cy="684076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200" b="1" dirty="0">
                    <a:solidFill>
                      <a:schemeClr val="tx1"/>
                    </a:solidFill>
                    <a:latin typeface="+mn-ea"/>
                  </a:rPr>
                  <a:t>과제 피드백</a:t>
                </a:r>
                <a:endParaRPr lang="en-US" altLang="ko-KR" sz="1200" b="1" dirty="0">
                  <a:solidFill>
                    <a:schemeClr val="tx1"/>
                  </a:solidFill>
                  <a:latin typeface="+mn-ea"/>
                </a:endParaRPr>
              </a:p>
              <a:p>
                <a:pPr algn="ctr"/>
                <a:r>
                  <a:rPr lang="en-US" altLang="ko-KR" sz="1200" b="1" dirty="0">
                    <a:solidFill>
                      <a:schemeClr val="tx1"/>
                    </a:solidFill>
                    <a:latin typeface="+mn-ea"/>
                  </a:rPr>
                  <a:t>58.1</a:t>
                </a:r>
                <a:r>
                  <a:rPr lang="ko-KR" altLang="en-US" sz="1200" b="1" dirty="0">
                    <a:solidFill>
                      <a:schemeClr val="tx1"/>
                    </a:solidFill>
                    <a:latin typeface="+mn-ea"/>
                  </a:rPr>
                  <a:t>점</a:t>
                </a:r>
              </a:p>
            </p:txBody>
          </p:sp>
        </p:grpSp>
        <p:grpSp>
          <p:nvGrpSpPr>
            <p:cNvPr id="94" name="그룹 93"/>
            <p:cNvGrpSpPr/>
            <p:nvPr/>
          </p:nvGrpSpPr>
          <p:grpSpPr>
            <a:xfrm>
              <a:off x="9260268" y="1451849"/>
              <a:ext cx="360000" cy="4371398"/>
              <a:chOff x="2229948" y="1451849"/>
              <a:chExt cx="360000" cy="4371398"/>
            </a:xfrm>
          </p:grpSpPr>
          <p:sp>
            <p:nvSpPr>
              <p:cNvPr id="95" name="타원 94"/>
              <p:cNvSpPr/>
              <p:nvPr/>
            </p:nvSpPr>
            <p:spPr>
              <a:xfrm>
                <a:off x="2229948" y="5463247"/>
                <a:ext cx="360000" cy="360000"/>
              </a:xfrm>
              <a:prstGeom prst="ellips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b="1" dirty="0">
                    <a:latin typeface="맑은 고딕" panose="020B0503020000020004" pitchFamily="50" charset="-127"/>
                  </a:rPr>
                  <a:t>↓</a:t>
                </a:r>
                <a:endParaRPr lang="ko-KR" altLang="en-US" b="1" dirty="0"/>
              </a:p>
            </p:txBody>
          </p:sp>
          <p:sp>
            <p:nvSpPr>
              <p:cNvPr id="96" name="타원 95"/>
              <p:cNvSpPr/>
              <p:nvPr/>
            </p:nvSpPr>
            <p:spPr>
              <a:xfrm>
                <a:off x="2229948" y="3056409"/>
                <a:ext cx="360000" cy="360000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b="1" dirty="0">
                    <a:latin typeface="맑은 고딕" panose="020B0503020000020004" pitchFamily="50" charset="-127"/>
                  </a:rPr>
                  <a:t>↓</a:t>
                </a:r>
                <a:endParaRPr lang="ko-KR" altLang="en-US" b="1" dirty="0"/>
              </a:p>
            </p:txBody>
          </p:sp>
          <p:sp>
            <p:nvSpPr>
              <p:cNvPr id="97" name="타원 96"/>
              <p:cNvSpPr/>
              <p:nvPr/>
            </p:nvSpPr>
            <p:spPr>
              <a:xfrm>
                <a:off x="2229948" y="1451849"/>
                <a:ext cx="360000" cy="360000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↓</a:t>
                </a:r>
                <a:endParaRPr lang="ko-KR" altLang="en-US" b="1" dirty="0"/>
              </a:p>
            </p:txBody>
          </p:sp>
          <p:sp>
            <p:nvSpPr>
              <p:cNvPr id="98" name="타원 97"/>
              <p:cNvSpPr/>
              <p:nvPr/>
            </p:nvSpPr>
            <p:spPr>
              <a:xfrm>
                <a:off x="2229948" y="4660969"/>
                <a:ext cx="360000" cy="3600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b="1" dirty="0">
                    <a:latin typeface="맑은 고딕" panose="020B0503020000020004" pitchFamily="50" charset="-127"/>
                  </a:rPr>
                  <a:t>↓</a:t>
                </a:r>
                <a:endParaRPr lang="ko-KR" altLang="en-US" b="1" dirty="0"/>
              </a:p>
            </p:txBody>
          </p:sp>
          <p:sp>
            <p:nvSpPr>
              <p:cNvPr id="99" name="타원 98"/>
              <p:cNvSpPr/>
              <p:nvPr/>
            </p:nvSpPr>
            <p:spPr>
              <a:xfrm>
                <a:off x="2229948" y="2254129"/>
                <a:ext cx="360000" cy="3600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b="1" dirty="0">
                    <a:latin typeface="맑은 고딕" panose="020B0503020000020004" pitchFamily="50" charset="-127"/>
                  </a:rPr>
                  <a:t>↓</a:t>
                </a:r>
                <a:endParaRPr lang="ko-KR" altLang="en-US" b="1" dirty="0"/>
              </a:p>
            </p:txBody>
          </p:sp>
          <p:sp>
            <p:nvSpPr>
              <p:cNvPr id="100" name="타원 99"/>
              <p:cNvSpPr/>
              <p:nvPr/>
            </p:nvSpPr>
            <p:spPr>
              <a:xfrm>
                <a:off x="2229948" y="3858689"/>
                <a:ext cx="360000" cy="360000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b="1" dirty="0">
                    <a:latin typeface="맑은 고딕" panose="020B0503020000020004" pitchFamily="50" charset="-127"/>
                  </a:rPr>
                  <a:t>↓</a:t>
                </a:r>
                <a:endParaRPr lang="ko-KR" altLang="en-US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1423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4294967295"/>
          </p:nvPr>
        </p:nvSpPr>
        <p:spPr>
          <a:xfrm>
            <a:off x="6204000" y="2097001"/>
            <a:ext cx="4320542" cy="3382995"/>
          </a:xfrm>
          <a:prstGeom prst="rect">
            <a:avLst/>
          </a:prstGeom>
        </p:spPr>
        <p:txBody>
          <a:bodyPr anchor="ctr"/>
          <a:lstStyle/>
          <a:p>
            <a:pPr marL="355600" indent="-355600" latinLnBrk="0">
              <a:buClr>
                <a:schemeClr val="tx1"/>
              </a:buClr>
              <a:buFont typeface="+mj-lt"/>
              <a:buAutoNum type="arabicPeriod"/>
            </a:pPr>
            <a:r>
              <a:rPr lang="ko-KR" altLang="en-US" sz="2000" b="1" dirty="0">
                <a:latin typeface="+mn-ea"/>
              </a:rPr>
              <a:t>조사 배경 및 목적</a:t>
            </a:r>
            <a:endParaRPr lang="en-US" altLang="ko-KR" sz="2000" b="1" dirty="0">
              <a:latin typeface="+mn-ea"/>
            </a:endParaRPr>
          </a:p>
          <a:p>
            <a:pPr marL="355600" indent="-355600" latinLnBrk="0">
              <a:buClr>
                <a:schemeClr val="tx1"/>
              </a:buClr>
              <a:buFont typeface="+mj-lt"/>
              <a:buAutoNum type="arabicPeriod"/>
            </a:pPr>
            <a:r>
              <a:rPr lang="ko-KR" altLang="en-US" sz="2000" b="1" dirty="0">
                <a:latin typeface="+mn-ea"/>
              </a:rPr>
              <a:t>측정 모형</a:t>
            </a:r>
            <a:endParaRPr lang="en-US" altLang="ko-KR" sz="2000" b="1" dirty="0">
              <a:latin typeface="+mn-ea"/>
            </a:endParaRPr>
          </a:p>
          <a:p>
            <a:pPr marL="355600" indent="-355600" latinLnBrk="0">
              <a:buClr>
                <a:schemeClr val="tx1"/>
              </a:buClr>
              <a:buFont typeface="+mj-lt"/>
              <a:buAutoNum type="arabicPeriod"/>
            </a:pPr>
            <a:r>
              <a:rPr lang="ko-KR" altLang="en-US" sz="2000" b="1" dirty="0">
                <a:latin typeface="+mn-ea"/>
              </a:rPr>
              <a:t>수행 절차</a:t>
            </a:r>
            <a:endParaRPr lang="en-US" altLang="ko-KR" sz="2000" b="1" dirty="0">
              <a:latin typeface="+mn-ea"/>
            </a:endParaRPr>
          </a:p>
          <a:p>
            <a:pPr marL="355600" indent="-355600" latinLnBrk="0">
              <a:buClr>
                <a:schemeClr val="tx1"/>
              </a:buClr>
              <a:buFont typeface="+mj-lt"/>
              <a:buAutoNum type="arabicPeriod"/>
            </a:pPr>
            <a:r>
              <a:rPr lang="ko-KR" altLang="en-US" sz="2000" b="1" dirty="0">
                <a:latin typeface="+mn-ea"/>
              </a:rPr>
              <a:t>조사 설계</a:t>
            </a:r>
            <a:endParaRPr lang="en-US" altLang="ko-KR" sz="2000" b="1" dirty="0">
              <a:latin typeface="+mn-ea"/>
            </a:endParaRPr>
          </a:p>
          <a:p>
            <a:pPr marL="355600" indent="-355600" latinLnBrk="0">
              <a:buClr>
                <a:schemeClr val="tx1"/>
              </a:buClr>
              <a:buFont typeface="+mj-lt"/>
              <a:buAutoNum type="arabicPeriod"/>
            </a:pPr>
            <a:r>
              <a:rPr lang="ko-KR" altLang="en-US" sz="2000" b="1" dirty="0">
                <a:latin typeface="+mn-ea"/>
              </a:rPr>
              <a:t>조사 결과</a:t>
            </a:r>
            <a:endParaRPr lang="en-US" altLang="ko-KR" sz="2000" b="1" dirty="0">
              <a:latin typeface="+mn-ea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482975" y="648000"/>
            <a:ext cx="5256000" cy="936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조사 개요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4294967295"/>
          </p:nvPr>
        </p:nvSpPr>
        <p:spPr>
          <a:xfrm>
            <a:off x="1668000" y="648000"/>
            <a:ext cx="1800000" cy="935038"/>
          </a:xfrm>
          <a:prstGeom prst="rect">
            <a:avLst/>
          </a:prstGeom>
        </p:spPr>
        <p:txBody>
          <a:bodyPr anchor="ctr"/>
          <a:lstStyle/>
          <a:p>
            <a:pPr marL="0" indent="0" algn="r" latinLnBrk="0">
              <a:buNone/>
            </a:pPr>
            <a:r>
              <a:rPr lang="en-US" altLang="ko-KR" sz="24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  <a:cs typeface="Times New Roman" panose="02020603050405020304" pitchFamily="18" charset="0"/>
              </a:rPr>
              <a:t>Ⅰ.</a:t>
            </a:r>
            <a:endParaRPr lang="ko-KR" altLang="en-US" sz="24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  <a:cs typeface="Times New Roman" panose="02020603050405020304" pitchFamily="18" charset="0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4294967295"/>
          </p:nvPr>
        </p:nvSpPr>
        <p:spPr>
          <a:xfrm>
            <a:off x="1143000" y="2097001"/>
            <a:ext cx="2340000" cy="3384221"/>
          </a:xfrm>
          <a:prstGeom prst="rect">
            <a:avLst/>
          </a:prstGeom>
        </p:spPr>
        <p:txBody>
          <a:bodyPr anchor="ctr"/>
          <a:lstStyle/>
          <a:p>
            <a:pPr marL="273050" indent="-184150" latinLnBrk="0">
              <a:buFont typeface="+mj-lt"/>
              <a:buAutoNum type="romanUcPeriod"/>
            </a:pPr>
            <a:r>
              <a:rPr lang="ko-KR" altLang="en-US" sz="1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조사 개요</a:t>
            </a:r>
            <a:endParaRPr lang="en-US" altLang="ko-KR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73050" indent="-184150" latinLnBrk="0">
              <a:buFont typeface="+mj-lt"/>
              <a:buAutoNum type="romanUcPeriod"/>
            </a:pPr>
            <a:r>
              <a:rPr lang="ko-KR" altLang="en-US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조사 결과 </a:t>
            </a:r>
            <a:r>
              <a:rPr lang="ko-KR" alt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분석</a:t>
            </a:r>
            <a:endParaRPr lang="ko-KR" altLang="en-US" sz="1200" b="1" dirty="0">
              <a:solidFill>
                <a:schemeClr val="tx2">
                  <a:lumMod val="60000"/>
                  <a:lumOff val="4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4783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58926" y="179751"/>
            <a:ext cx="2321469" cy="341632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1. </a:t>
            </a:r>
            <a:r>
              <a:rPr lang="ko-KR" altLang="en-US" dirty="0" smtClean="0">
                <a:solidFill>
                  <a:schemeClr val="tx1"/>
                </a:solidFill>
              </a:rPr>
              <a:t>조사 배경 및 목적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4294967295"/>
          </p:nvPr>
        </p:nvSpPr>
        <p:spPr>
          <a:xfrm>
            <a:off x="1558926" y="657227"/>
            <a:ext cx="9074149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 latinLnBrk="0">
              <a:spcBef>
                <a:spcPts val="0"/>
              </a:spcBef>
              <a:spcAft>
                <a:spcPts val="300"/>
              </a:spcAft>
              <a:buNone/>
            </a:pPr>
            <a:r>
              <a:rPr lang="ko-KR" altLang="en-US" sz="1400" b="1" dirty="0">
                <a:latin typeface="+mn-ea"/>
                <a:cs typeface="Times New Roman" pitchFamily="18" charset="0"/>
              </a:rPr>
              <a:t>본 조사의 목적은 재학생 대상으로 교육수요자 중심의 교육환경과 교육프로그램 구축 및 강화를 위해 만족 수준을 파악하여 문제점을 알아보고 개선안을 도출함으로써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,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향후 대학 교육의 지향점과 발전 방안을 모색하는데 기초 자료로 활용하기 위함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.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 smtClean="0"/>
              <a:t>-</a:t>
            </a:r>
            <a:fld id="{D1E91C36-28B7-495F-BC82-F90B359F408A}" type="slidenum">
              <a:rPr lang="ko-KR" altLang="en-US" smtClean="0"/>
              <a:pPr/>
              <a:t>4</a:t>
            </a:fld>
            <a:r>
              <a:rPr lang="en-US" altLang="ko-KR" dirty="0" smtClean="0"/>
              <a:t>-</a:t>
            </a:r>
            <a:endParaRPr lang="ko-KR" altLang="en-US" dirty="0"/>
          </a:p>
        </p:txBody>
      </p:sp>
      <p:sp>
        <p:nvSpPr>
          <p:cNvPr id="28" name="직사각형 27"/>
          <p:cNvSpPr/>
          <p:nvPr/>
        </p:nvSpPr>
        <p:spPr>
          <a:xfrm>
            <a:off x="3140591" y="2384593"/>
            <a:ext cx="5472000" cy="805172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ko-KR" altLang="en-US" sz="1300" b="1" dirty="0">
                <a:solidFill>
                  <a:prstClr val="black"/>
                </a:solidFill>
              </a:rPr>
              <a:t>차별화된 교육을 통해 성공가치를 창출하는 최고의 취업명문</a:t>
            </a:r>
            <a:r>
              <a:rPr lang="en-US" altLang="ko-KR" sz="1300" b="1" dirty="0">
                <a:solidFill>
                  <a:prstClr val="black"/>
                </a:solidFill>
              </a:rPr>
              <a:t>, </a:t>
            </a:r>
            <a:br>
              <a:rPr lang="en-US" altLang="ko-KR" sz="1300" b="1" dirty="0">
                <a:solidFill>
                  <a:prstClr val="black"/>
                </a:solidFill>
              </a:rPr>
            </a:br>
            <a:r>
              <a:rPr lang="ko-KR" altLang="en-US" sz="1300" b="1" dirty="0" err="1">
                <a:solidFill>
                  <a:prstClr val="black"/>
                </a:solidFill>
              </a:rPr>
              <a:t>신한대학교</a:t>
            </a:r>
            <a:endParaRPr lang="ko-KR" altLang="en-US" sz="1300" b="1" dirty="0">
              <a:solidFill>
                <a:prstClr val="black"/>
              </a:solidFill>
            </a:endParaRPr>
          </a:p>
        </p:txBody>
      </p:sp>
      <p:sp>
        <p:nvSpPr>
          <p:cNvPr id="29" name="왼쪽으로 구부러진 화살표 28"/>
          <p:cNvSpPr/>
          <p:nvPr/>
        </p:nvSpPr>
        <p:spPr>
          <a:xfrm flipV="1">
            <a:off x="8612592" y="2672916"/>
            <a:ext cx="921622" cy="1856582"/>
          </a:xfrm>
          <a:prstGeom prst="curvedLeftArrow">
            <a:avLst/>
          </a:prstGeom>
          <a:solidFill>
            <a:srgbClr val="C0504D">
              <a:lumMod val="60000"/>
              <a:lumOff val="40000"/>
            </a:srgbClr>
          </a:soli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latinLnBrk="0">
              <a:defRPr/>
            </a:pPr>
            <a:endParaRPr lang="ko-KR" altLang="en-US" kern="0" dirty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30" name="타원 29"/>
          <p:cNvSpPr/>
          <p:nvPr/>
        </p:nvSpPr>
        <p:spPr>
          <a:xfrm>
            <a:off x="8922386" y="3189350"/>
            <a:ext cx="1224000" cy="779711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ko-KR" altLang="en-US" sz="1300" b="1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교육 질 관리제고</a:t>
            </a:r>
          </a:p>
        </p:txBody>
      </p:sp>
      <p:sp>
        <p:nvSpPr>
          <p:cNvPr id="33" name="직사각형 32"/>
          <p:cNvSpPr/>
          <p:nvPr/>
        </p:nvSpPr>
        <p:spPr>
          <a:xfrm>
            <a:off x="3140592" y="5132436"/>
            <a:ext cx="5472000" cy="708828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ctr"/>
          <a:lstStyle/>
          <a:p>
            <a:pPr marL="177800" indent="-177800" latinLnBrk="0">
              <a:buFont typeface="Arial" panose="020B0604020202020204" pitchFamily="34" charset="0"/>
              <a:buChar char="•"/>
              <a:defRPr/>
            </a:pPr>
            <a:r>
              <a:rPr lang="ko-KR" altLang="en-US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산업체 수요에 적합한 맞춤형 인재 양성의 필요성</a:t>
            </a:r>
            <a:endParaRPr lang="en-US" altLang="ko-KR" sz="1200" kern="0" dirty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  <a:p>
            <a:pPr marL="177800" indent="-177800" latinLnBrk="0">
              <a:buFont typeface="Arial" panose="020B0604020202020204" pitchFamily="34" charset="0"/>
              <a:buChar char="•"/>
              <a:defRPr/>
            </a:pPr>
            <a:r>
              <a:rPr lang="ko-KR" altLang="en-US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통합 </a:t>
            </a:r>
            <a:r>
              <a:rPr lang="ko-KR" altLang="en-US" sz="1200" kern="0" dirty="0" err="1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신한대학교의</a:t>
            </a:r>
            <a:r>
              <a:rPr lang="ko-KR" altLang="en-US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 인력 배출 시기 도래</a:t>
            </a:r>
            <a:endParaRPr lang="en-US" altLang="ko-KR" sz="1200" kern="0" dirty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  <a:p>
            <a:pPr marL="177800" indent="-177800" latinLnBrk="0">
              <a:buFont typeface="Arial" panose="020B0604020202020204" pitchFamily="34" charset="0"/>
              <a:buChar char="•"/>
              <a:defRPr/>
            </a:pPr>
            <a:r>
              <a:rPr lang="ko-KR" altLang="en-US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재학생 만족 수준에 대한 지속적인 모니터링</a:t>
            </a:r>
            <a:endParaRPr lang="en-US" altLang="ko-KR" sz="1200" kern="0" dirty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3140591" y="3645024"/>
            <a:ext cx="5472000" cy="1063242"/>
          </a:xfrm>
          <a:prstGeom prst="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lumMod val="7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171450" indent="-171450" latinLnBrk="0">
              <a:buFont typeface="Arial" panose="020B0604020202020204" pitchFamily="34" charset="0"/>
              <a:buChar char="•"/>
              <a:defRPr/>
            </a:pPr>
            <a:r>
              <a:rPr lang="ko-KR" altLang="en-US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교육 서비스 전반에 대한 재학생 만족도 측정</a:t>
            </a:r>
            <a:endParaRPr lang="en-US" altLang="ko-KR" sz="1200" kern="0" dirty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  <a:p>
            <a:pPr marL="171450" indent="-171450" algn="just" latinLnBrk="0">
              <a:buFont typeface="Arial" panose="020B0604020202020204" pitchFamily="34" charset="0"/>
              <a:buChar char="•"/>
              <a:defRPr/>
            </a:pPr>
            <a:r>
              <a:rPr lang="ko-KR" altLang="en-US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재학생 만족도 제고를 위한 기초자료로 활용</a:t>
            </a:r>
            <a:r>
              <a:rPr lang="en-US" altLang="ko-KR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(</a:t>
            </a:r>
            <a:r>
              <a:rPr lang="ko-KR" altLang="en-US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환류</a:t>
            </a:r>
            <a:r>
              <a:rPr lang="en-US" altLang="ko-KR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)</a:t>
            </a:r>
          </a:p>
        </p:txBody>
      </p:sp>
      <p:sp>
        <p:nvSpPr>
          <p:cNvPr id="37" name="타원 36"/>
          <p:cNvSpPr/>
          <p:nvPr/>
        </p:nvSpPr>
        <p:spPr>
          <a:xfrm>
            <a:off x="2045614" y="3819009"/>
            <a:ext cx="1152000" cy="708836"/>
          </a:xfrm>
          <a:prstGeom prst="ellipse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38100" cap="flat" cmpd="sng" algn="ctr">
            <a:solidFill>
              <a:srgbClr val="C0504D">
                <a:lumMod val="40000"/>
                <a:lumOff val="6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latinLnBrk="0">
              <a:defRPr/>
            </a:pPr>
            <a:r>
              <a:rPr lang="ko-KR" altLang="en-US" sz="1300" b="1" kern="0" dirty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조사</a:t>
            </a:r>
            <a:endParaRPr lang="en-US" altLang="ko-KR" sz="1300" b="1" kern="0" dirty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  <a:p>
            <a:pPr algn="ctr" latinLnBrk="0">
              <a:defRPr/>
            </a:pPr>
            <a:r>
              <a:rPr lang="ko-KR" altLang="en-US" sz="1300" b="1" kern="0" dirty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목적</a:t>
            </a:r>
          </a:p>
        </p:txBody>
      </p:sp>
      <p:sp>
        <p:nvSpPr>
          <p:cNvPr id="41" name="타원 40"/>
          <p:cNvSpPr/>
          <p:nvPr/>
        </p:nvSpPr>
        <p:spPr>
          <a:xfrm>
            <a:off x="2045614" y="2444366"/>
            <a:ext cx="1152000" cy="708836"/>
          </a:xfrm>
          <a:prstGeom prst="ellipse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38100" cap="flat" cmpd="sng" algn="ctr">
            <a:solidFill>
              <a:srgbClr val="4F81BD">
                <a:lumMod val="40000"/>
                <a:lumOff val="6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latinLnBrk="0">
              <a:defRPr/>
            </a:pPr>
            <a:r>
              <a:rPr lang="ko-KR" altLang="en-US" sz="1300" b="1" kern="0" dirty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비전</a:t>
            </a:r>
            <a:endParaRPr lang="en-US" altLang="ko-KR" sz="1300" b="1" kern="0" dirty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42" name="타원 41"/>
          <p:cNvSpPr/>
          <p:nvPr/>
        </p:nvSpPr>
        <p:spPr>
          <a:xfrm>
            <a:off x="2045614" y="5132432"/>
            <a:ext cx="1152000" cy="708836"/>
          </a:xfrm>
          <a:prstGeom prst="ellipse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38100" cap="flat" cmpd="sng" algn="ctr">
            <a:solidFill>
              <a:srgbClr val="4F81BD">
                <a:lumMod val="40000"/>
                <a:lumOff val="6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latinLnBrk="0">
              <a:defRPr/>
            </a:pPr>
            <a:r>
              <a:rPr lang="ko-KR" altLang="en-US" sz="1300" b="1" kern="0" dirty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조사</a:t>
            </a:r>
            <a:endParaRPr lang="en-US" altLang="ko-KR" sz="1300" b="1" kern="0" dirty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  <a:p>
            <a:pPr algn="ctr" latinLnBrk="0">
              <a:defRPr/>
            </a:pPr>
            <a:r>
              <a:rPr lang="ko-KR" altLang="en-US" sz="1300" b="1" kern="0" dirty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배경</a:t>
            </a:r>
          </a:p>
        </p:txBody>
      </p:sp>
      <p:sp>
        <p:nvSpPr>
          <p:cNvPr id="44" name="위쪽 화살표 43"/>
          <p:cNvSpPr/>
          <p:nvPr/>
        </p:nvSpPr>
        <p:spPr>
          <a:xfrm>
            <a:off x="2405614" y="3356992"/>
            <a:ext cx="432000" cy="212648"/>
          </a:xfrm>
          <a:prstGeom prst="upArrow">
            <a:avLst>
              <a:gd name="adj1" fmla="val 60309"/>
              <a:gd name="adj2" fmla="val 64661"/>
            </a:avLst>
          </a:prstGeom>
          <a:solidFill>
            <a:sysClr val="window" lastClr="FFFFFF"/>
          </a:solidFill>
          <a:ln w="25400" cap="flat" cmpd="sng" algn="ctr">
            <a:solidFill>
              <a:srgbClr val="4BACC6"/>
            </a:solidFill>
            <a:prstDash val="solid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ko-KR" altLang="en-US" kern="0" dirty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53" name="위쪽 화살표 52"/>
          <p:cNvSpPr/>
          <p:nvPr/>
        </p:nvSpPr>
        <p:spPr>
          <a:xfrm>
            <a:off x="2405614" y="4800528"/>
            <a:ext cx="432000" cy="212648"/>
          </a:xfrm>
          <a:prstGeom prst="upArrow">
            <a:avLst>
              <a:gd name="adj1" fmla="val 60309"/>
              <a:gd name="adj2" fmla="val 64661"/>
            </a:avLst>
          </a:prstGeom>
          <a:solidFill>
            <a:sysClr val="window" lastClr="FFFFFF"/>
          </a:solidFill>
          <a:ln w="25400" cap="flat" cmpd="sng" algn="ctr">
            <a:solidFill>
              <a:srgbClr val="4BACC6"/>
            </a:solidFill>
            <a:prstDash val="solid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ko-KR" altLang="en-US" kern="0" dirty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조사 배경 및 목적</a:t>
            </a:r>
          </a:p>
        </p:txBody>
      </p:sp>
    </p:spTree>
    <p:extLst>
      <p:ext uri="{BB962C8B-B14F-4D97-AF65-F5344CB8AC3E}">
        <p14:creationId xmlns:p14="http://schemas.microsoft.com/office/powerpoint/2010/main" val="385271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58925" y="193198"/>
            <a:ext cx="1465466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2. </a:t>
            </a:r>
            <a:r>
              <a:rPr lang="ko-KR" altLang="en-US" dirty="0">
                <a:solidFill>
                  <a:schemeClr val="tx1"/>
                </a:solidFill>
              </a:rPr>
              <a:t>측정 모형</a:t>
            </a:r>
          </a:p>
        </p:txBody>
      </p:sp>
      <p:sp>
        <p:nvSpPr>
          <p:cNvPr id="7" name="텍스트 개체 틀 6"/>
          <p:cNvSpPr>
            <a:spLocks noGrp="1"/>
          </p:cNvSpPr>
          <p:nvPr>
            <p:ph type="body" sz="half" idx="4294967295"/>
          </p:nvPr>
        </p:nvSpPr>
        <p:spPr>
          <a:xfrm>
            <a:off x="1558926" y="657227"/>
            <a:ext cx="9074149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 latinLnBrk="0">
              <a:spcBef>
                <a:spcPts val="0"/>
              </a:spcBef>
              <a:spcAft>
                <a:spcPts val="300"/>
              </a:spcAft>
              <a:buNone/>
            </a:pPr>
            <a:r>
              <a:rPr lang="ko-KR" altLang="en-US" sz="1400" b="1" dirty="0">
                <a:latin typeface="+mn-ea"/>
                <a:cs typeface="Times New Roman" pitchFamily="18" charset="0"/>
              </a:rPr>
              <a:t>대학의 가치는 대학브랜드와 학생들의 자긍심과 애교심을 높일 수 있는 교육활동을 통해서 창출되며 교육활동은 중심활동과 지원활동으로 구분되고 이러한 활동의 과정과 결과에 대한 만족도에 따라서 가치 수준이 결정됨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.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 smtClean="0"/>
              <a:t>-</a:t>
            </a:r>
            <a:fld id="{D1E91C36-28B7-495F-BC82-F90B359F408A}" type="slidenum">
              <a:rPr lang="ko-KR" altLang="en-US" smtClean="0"/>
              <a:pPr/>
              <a:t>5</a:t>
            </a:fld>
            <a:r>
              <a:rPr lang="en-US" altLang="ko-KR" dirty="0" smtClean="0"/>
              <a:t>-</a:t>
            </a:r>
            <a:endParaRPr lang="ko-KR" altLang="en-US" dirty="0"/>
          </a:p>
        </p:txBody>
      </p:sp>
      <p:sp>
        <p:nvSpPr>
          <p:cNvPr id="32" name="직사각형 31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재학생 만족도 측정 모형 </a:t>
            </a:r>
          </a:p>
        </p:txBody>
      </p:sp>
      <p:sp>
        <p:nvSpPr>
          <p:cNvPr id="20" name="Oval 17"/>
          <p:cNvSpPr>
            <a:spLocks noChangeArrowheads="1"/>
          </p:cNvSpPr>
          <p:nvPr/>
        </p:nvSpPr>
        <p:spPr bwMode="auto">
          <a:xfrm>
            <a:off x="9084452" y="2745044"/>
            <a:ext cx="1080000" cy="1080000"/>
          </a:xfrm>
          <a:prstGeom prst="ellipse">
            <a:avLst/>
          </a:prstGeom>
          <a:ln/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36000" tIns="36000" rIns="36000" bIns="36000" anchor="ctr"/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ko-KR" altLang="en-US" sz="1300" b="1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자긍심</a:t>
            </a:r>
          </a:p>
        </p:txBody>
      </p:sp>
      <p:sp>
        <p:nvSpPr>
          <p:cNvPr id="22" name="Oval 17"/>
          <p:cNvSpPr>
            <a:spLocks noChangeArrowheads="1"/>
          </p:cNvSpPr>
          <p:nvPr/>
        </p:nvSpPr>
        <p:spPr bwMode="auto">
          <a:xfrm>
            <a:off x="9084452" y="4149200"/>
            <a:ext cx="1080000" cy="1080000"/>
          </a:xfrm>
          <a:prstGeom prst="ellipse">
            <a:avLst/>
          </a:prstGeom>
          <a:ln/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36000" tIns="36000" rIns="36000" bIns="36000" anchor="ctr"/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ko-KR" altLang="en-US" sz="1300" b="1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애교심</a:t>
            </a:r>
          </a:p>
        </p:txBody>
      </p:sp>
      <p:sp>
        <p:nvSpPr>
          <p:cNvPr id="23" name="텍스트 개체 틀 5"/>
          <p:cNvSpPr txBox="1">
            <a:spLocks/>
          </p:cNvSpPr>
          <p:nvPr/>
        </p:nvSpPr>
        <p:spPr>
          <a:xfrm>
            <a:off x="3576400" y="2143890"/>
            <a:ext cx="5039200" cy="27699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b="1" dirty="0">
                <a:latin typeface="+mn-ea"/>
              </a:rPr>
              <a:t>[</a:t>
            </a:r>
            <a:r>
              <a:rPr lang="ko-KR" altLang="en-US" sz="1200" b="1" dirty="0">
                <a:latin typeface="+mn-ea"/>
              </a:rPr>
              <a:t>학생관점의 대학교육 가치사슬</a:t>
            </a:r>
            <a:r>
              <a:rPr lang="en-US" altLang="ko-KR" sz="1200" b="1" dirty="0">
                <a:latin typeface="+mn-ea"/>
              </a:rPr>
              <a:t>(value chain)</a:t>
            </a:r>
            <a:r>
              <a:rPr lang="ko-KR" altLang="en-US" sz="1200" b="1" dirty="0">
                <a:latin typeface="+mn-ea"/>
              </a:rPr>
              <a:t>과 학생만족도 구성요인</a:t>
            </a:r>
            <a:r>
              <a:rPr lang="en-US" altLang="ko-KR" sz="1200" b="1" dirty="0">
                <a:latin typeface="+mn-ea"/>
              </a:rPr>
              <a:t>]</a:t>
            </a:r>
            <a:endParaRPr lang="ko-KR" altLang="en-US" sz="1200" b="1" dirty="0">
              <a:latin typeface="+mn-ea"/>
            </a:endParaRPr>
          </a:p>
        </p:txBody>
      </p:sp>
      <p:sp>
        <p:nvSpPr>
          <p:cNvPr id="24" name="AutoShape 21"/>
          <p:cNvSpPr>
            <a:spLocks noChangeArrowheads="1"/>
          </p:cNvSpPr>
          <p:nvPr/>
        </p:nvSpPr>
        <p:spPr bwMode="auto">
          <a:xfrm rot="10800000">
            <a:off x="1666875" y="5085183"/>
            <a:ext cx="8858250" cy="783814"/>
          </a:xfrm>
          <a:prstGeom prst="downArrow">
            <a:avLst>
              <a:gd name="adj1" fmla="val 76694"/>
              <a:gd name="adj2" fmla="val 10000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rot="10800000" wrap="none" lIns="36000" tIns="36000" rIns="36000" bIns="36000" anchor="ctr"/>
          <a:lstStyle/>
          <a:p>
            <a:pPr marL="179388" indent="-179388" algn="ctr"/>
            <a:r>
              <a:rPr lang="ko-KR" altLang="en-US" sz="1200" b="1" dirty="0">
                <a:latin typeface="Times New Roman" pitchFamily="18" charset="0"/>
                <a:cs typeface="Times New Roman" pitchFamily="18" charset="0"/>
              </a:rPr>
              <a:t>재학생 만족도 구성 영역</a:t>
            </a:r>
            <a:endParaRPr lang="en-US" altLang="ko-KR" sz="1200" b="1" dirty="0">
              <a:latin typeface="Times New Roman" pitchFamily="18" charset="0"/>
              <a:cs typeface="Times New Roman" pitchFamily="18" charset="0"/>
            </a:endParaRPr>
          </a:p>
          <a:p>
            <a:pPr marL="179388" indent="-179388" algn="ctr"/>
            <a:endParaRPr lang="en-US" altLang="ko-KR" sz="1100" b="1" dirty="0">
              <a:latin typeface="Times New Roman" pitchFamily="18" charset="0"/>
              <a:cs typeface="Times New Roman" pitchFamily="18" charset="0"/>
            </a:endParaRPr>
          </a:p>
          <a:p>
            <a:pPr marL="179388" indent="-179388" algn="ctr"/>
            <a:endParaRPr lang="en-US" altLang="ko-KR" sz="1100" b="1" dirty="0">
              <a:latin typeface="Times New Roman" pitchFamily="18" charset="0"/>
              <a:cs typeface="Times New Roman" pitchFamily="18" charset="0"/>
            </a:endParaRPr>
          </a:p>
          <a:p>
            <a:pPr marL="179388" indent="-179388" algn="ctr"/>
            <a:endParaRPr lang="en-US" altLang="ko-KR" sz="1100" b="1" dirty="0">
              <a:latin typeface="Times New Roman" pitchFamily="18" charset="0"/>
              <a:cs typeface="Times New Roman" pitchFamily="18" charset="0"/>
            </a:endParaRPr>
          </a:p>
          <a:p>
            <a:pPr marL="179388" indent="-179388" algn="ctr"/>
            <a:endParaRPr lang="en-US" altLang="ko-KR" sz="1100" b="1" dirty="0">
              <a:latin typeface="Times New Roman" pitchFamily="18" charset="0"/>
              <a:cs typeface="Times New Roman" pitchFamily="18" charset="0"/>
            </a:endParaRPr>
          </a:p>
          <a:p>
            <a:pPr marL="179388" indent="-179388" algn="ctr"/>
            <a:endParaRPr lang="ko-KR" alt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val 23"/>
          <p:cNvSpPr>
            <a:spLocks noChangeArrowheads="1"/>
          </p:cNvSpPr>
          <p:nvPr/>
        </p:nvSpPr>
        <p:spPr bwMode="auto">
          <a:xfrm>
            <a:off x="6202283" y="5482172"/>
            <a:ext cx="1296987" cy="71913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buFont typeface="Wingdings" pitchFamily="2" charset="2"/>
              <a:buNone/>
            </a:pPr>
            <a:r>
              <a:rPr lang="ko-KR" alt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학생역량</a:t>
            </a:r>
          </a:p>
          <a:p>
            <a:pPr algn="ctr">
              <a:buFont typeface="Wingdings" pitchFamily="2" charset="2"/>
              <a:buNone/>
            </a:pPr>
            <a:r>
              <a:rPr lang="ko-KR" alt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강화 및 </a:t>
            </a:r>
            <a:r>
              <a:rPr lang="ko-KR" altLang="en-US" sz="1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취</a:t>
            </a:r>
            <a:r>
              <a:rPr lang="ko-KR" altLang="en-US" sz="1200" b="1" dirty="0">
                <a:solidFill>
                  <a:schemeClr val="bg1"/>
                </a:solidFill>
                <a:latin typeface="맑은 고딕"/>
                <a:ea typeface="맑은 고딕"/>
                <a:cs typeface="Times New Roman" pitchFamily="18" charset="0"/>
              </a:rPr>
              <a:t>∙</a:t>
            </a:r>
            <a:r>
              <a:rPr lang="ko-KR" alt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창업지원</a:t>
            </a:r>
          </a:p>
        </p:txBody>
      </p:sp>
      <p:sp>
        <p:nvSpPr>
          <p:cNvPr id="26" name="Oval 24"/>
          <p:cNvSpPr>
            <a:spLocks noChangeArrowheads="1"/>
          </p:cNvSpPr>
          <p:nvPr/>
        </p:nvSpPr>
        <p:spPr bwMode="auto">
          <a:xfrm>
            <a:off x="3178679" y="5482172"/>
            <a:ext cx="1296987" cy="71913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anchor="ctr"/>
          <a:lstStyle/>
          <a:p>
            <a:pPr algn="ctr">
              <a:buFont typeface="Wingdings" pitchFamily="2" charset="2"/>
              <a:buNone/>
            </a:pPr>
            <a:r>
              <a:rPr lang="ko-KR" alt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행정서비스</a:t>
            </a:r>
          </a:p>
        </p:txBody>
      </p:sp>
      <p:sp>
        <p:nvSpPr>
          <p:cNvPr id="27" name="Oval 25"/>
          <p:cNvSpPr>
            <a:spLocks noChangeArrowheads="1"/>
          </p:cNvSpPr>
          <p:nvPr/>
        </p:nvSpPr>
        <p:spPr bwMode="auto">
          <a:xfrm>
            <a:off x="4690481" y="5482172"/>
            <a:ext cx="1296987" cy="71913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anchor="ctr"/>
          <a:lstStyle/>
          <a:p>
            <a:pPr algn="ctr">
              <a:buFont typeface="Wingdings" pitchFamily="2" charset="2"/>
              <a:buNone/>
            </a:pPr>
            <a:r>
              <a:rPr lang="ko-KR" alt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학생활동지원</a:t>
            </a:r>
          </a:p>
        </p:txBody>
      </p:sp>
      <p:sp>
        <p:nvSpPr>
          <p:cNvPr id="28" name="Oval 26"/>
          <p:cNvSpPr>
            <a:spLocks noChangeArrowheads="1"/>
          </p:cNvSpPr>
          <p:nvPr/>
        </p:nvSpPr>
        <p:spPr bwMode="auto">
          <a:xfrm>
            <a:off x="1666875" y="5482172"/>
            <a:ext cx="1296988" cy="71913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anchor="ctr"/>
          <a:lstStyle/>
          <a:p>
            <a:pPr algn="ctr">
              <a:buFont typeface="Wingdings" pitchFamily="2" charset="2"/>
              <a:buNone/>
            </a:pPr>
            <a:r>
              <a:rPr lang="ko-KR" alt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대학인프라 </a:t>
            </a:r>
          </a:p>
        </p:txBody>
      </p: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7714085" y="5482172"/>
            <a:ext cx="1296987" cy="71913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anchor="ctr"/>
          <a:lstStyle/>
          <a:p>
            <a:pPr algn="ctr">
              <a:buFont typeface="Wingdings" pitchFamily="2" charset="2"/>
              <a:buNone/>
            </a:pPr>
            <a:r>
              <a:rPr lang="ko-KR" alt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교육과정 및 운영</a:t>
            </a:r>
          </a:p>
        </p:txBody>
      </p:sp>
      <p:sp>
        <p:nvSpPr>
          <p:cNvPr id="30" name="Oval 28"/>
          <p:cNvSpPr>
            <a:spLocks noChangeArrowheads="1"/>
          </p:cNvSpPr>
          <p:nvPr/>
        </p:nvSpPr>
        <p:spPr bwMode="auto">
          <a:xfrm>
            <a:off x="9225889" y="5482172"/>
            <a:ext cx="1296987" cy="71913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anchor="ctr"/>
          <a:lstStyle/>
          <a:p>
            <a:pPr algn="ctr">
              <a:buFont typeface="Wingdings" pitchFamily="2" charset="2"/>
              <a:buNone/>
            </a:pPr>
            <a:r>
              <a:rPr lang="ko-KR" alt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교수</a:t>
            </a:r>
            <a:r>
              <a:rPr lang="en-US" altLang="ko-KR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ko-KR" alt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학습</a:t>
            </a:r>
            <a:r>
              <a:rPr lang="en-US" altLang="ko-KR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o-KR" alt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강의</a:t>
            </a:r>
            <a:endParaRPr lang="en-US" altLang="ko-KR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AutoShape 9"/>
          <p:cNvSpPr>
            <a:spLocks noChangeArrowheads="1"/>
          </p:cNvSpPr>
          <p:nvPr/>
        </p:nvSpPr>
        <p:spPr bwMode="auto">
          <a:xfrm>
            <a:off x="3803345" y="4112853"/>
            <a:ext cx="3948840" cy="360000"/>
          </a:xfrm>
          <a:prstGeom prst="homePlate">
            <a:avLst>
              <a:gd name="adj" fmla="val 39780"/>
            </a:avLst>
          </a:prstGeom>
          <a:noFill/>
          <a:ln w="9525" algn="ctr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36000" tIns="36000" rIns="36000" bIns="36000" anchor="ctr"/>
          <a:lstStyle/>
          <a:p>
            <a:pPr marL="82550">
              <a:spcBef>
                <a:spcPct val="50000"/>
              </a:spcBef>
            </a:pPr>
            <a:r>
              <a:rPr lang="ko-KR" altLang="en-US" sz="1200" dirty="0">
                <a:latin typeface="Times New Roman" pitchFamily="18" charset="0"/>
                <a:cs typeface="Times New Roman" pitchFamily="18" charset="0"/>
              </a:rPr>
              <a:t>산학협력</a:t>
            </a:r>
            <a:endParaRPr lang="en-US" altLang="ko-K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AutoShape 18"/>
          <p:cNvSpPr>
            <a:spLocks noChangeArrowheads="1"/>
          </p:cNvSpPr>
          <p:nvPr/>
        </p:nvSpPr>
        <p:spPr bwMode="auto">
          <a:xfrm>
            <a:off x="3804932" y="4492525"/>
            <a:ext cx="1080000" cy="482600"/>
          </a:xfrm>
          <a:prstGeom prst="homePlate">
            <a:avLst>
              <a:gd name="adj" fmla="val 48620"/>
            </a:avLst>
          </a:prstGeom>
          <a:solidFill>
            <a:schemeClr val="accent6">
              <a:lumMod val="20000"/>
              <a:lumOff val="80000"/>
            </a:schemeClr>
          </a:solidFill>
          <a:ln w="9525" algn="ctr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lIns="36000" tIns="36000" rIns="36000" bIns="36000" anchor="ctr"/>
          <a:lstStyle/>
          <a:p>
            <a:pPr algn="ctr">
              <a:buFont typeface="Wingdings" pitchFamily="2" charset="2"/>
              <a:buNone/>
            </a:pPr>
            <a:r>
              <a:rPr lang="ko-KR" altLang="en-US" sz="1200" dirty="0">
                <a:latin typeface="Times New Roman" pitchFamily="18" charset="0"/>
                <a:cs typeface="Times New Roman" pitchFamily="18" charset="0"/>
              </a:rPr>
              <a:t>정규</a:t>
            </a:r>
          </a:p>
          <a:p>
            <a:pPr algn="ctr">
              <a:buFont typeface="Wingdings" pitchFamily="2" charset="2"/>
              <a:buNone/>
            </a:pPr>
            <a:r>
              <a:rPr lang="ko-KR" altLang="en-US" sz="1200" dirty="0">
                <a:latin typeface="Times New Roman" pitchFamily="18" charset="0"/>
                <a:cs typeface="Times New Roman" pitchFamily="18" charset="0"/>
              </a:rPr>
              <a:t>교육</a:t>
            </a:r>
          </a:p>
        </p:txBody>
      </p:sp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2615896" y="2708698"/>
            <a:ext cx="6000309" cy="2376487"/>
          </a:xfrm>
          <a:prstGeom prst="rect">
            <a:avLst/>
          </a:prstGeom>
          <a:noFill/>
          <a:ln w="38100" cap="rnd" algn="ctr">
            <a:solidFill>
              <a:srgbClr val="C00000"/>
            </a:solidFill>
            <a:prstDash val="sysDot"/>
            <a:miter lim="800000"/>
            <a:headEnd/>
            <a:tailEnd/>
          </a:ln>
          <a:extLst/>
        </p:spPr>
        <p:txBody>
          <a:bodyPr wrap="none" lIns="36000" tIns="36000" rIns="36000" bIns="36000" anchor="ctr"/>
          <a:lstStyle/>
          <a:p>
            <a:endParaRPr lang="ko-KR" altLang="en-US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AutoShape 7"/>
          <p:cNvSpPr>
            <a:spLocks noChangeArrowheads="1"/>
          </p:cNvSpPr>
          <p:nvPr/>
        </p:nvSpPr>
        <p:spPr bwMode="auto">
          <a:xfrm>
            <a:off x="3803345" y="3140744"/>
            <a:ext cx="3660688" cy="324000"/>
          </a:xfrm>
          <a:prstGeom prst="homePlate">
            <a:avLst>
              <a:gd name="adj" fmla="val 52224"/>
            </a:avLst>
          </a:prstGeom>
          <a:noFill/>
          <a:ln w="9525" algn="ctr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36000" tIns="36000" rIns="36000" bIns="36000" anchor="ctr"/>
          <a:lstStyle/>
          <a:p>
            <a:pPr marL="82550">
              <a:spcBef>
                <a:spcPct val="50000"/>
              </a:spcBef>
            </a:pPr>
            <a:r>
              <a:rPr lang="ko-KR" altLang="en-US" sz="1300" dirty="0">
                <a:latin typeface="Times New Roman" pitchFamily="18" charset="0"/>
                <a:cs typeface="Times New Roman" pitchFamily="18" charset="0"/>
              </a:rPr>
              <a:t>행정서비스</a:t>
            </a:r>
            <a:r>
              <a:rPr lang="en-US" altLang="ko-KR" sz="13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o-KR" altLang="en-US" sz="1300" dirty="0">
                <a:latin typeface="Times New Roman" pitchFamily="18" charset="0"/>
                <a:cs typeface="Times New Roman" pitchFamily="18" charset="0"/>
              </a:rPr>
              <a:t>대학</a:t>
            </a:r>
            <a:r>
              <a:rPr lang="en-US" altLang="ko-KR" sz="1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o-KR" altLang="en-US" sz="1300" dirty="0">
                <a:latin typeface="Times New Roman" pitchFamily="18" charset="0"/>
                <a:cs typeface="Times New Roman" pitchFamily="18" charset="0"/>
              </a:rPr>
              <a:t>학과</a:t>
            </a:r>
            <a:r>
              <a:rPr lang="en-US" altLang="ko-KR" sz="13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36" name="AutoShape 8"/>
          <p:cNvSpPr>
            <a:spLocks noChangeArrowheads="1"/>
          </p:cNvSpPr>
          <p:nvPr/>
        </p:nvSpPr>
        <p:spPr bwMode="auto">
          <a:xfrm>
            <a:off x="6384032" y="4492525"/>
            <a:ext cx="1080000" cy="482600"/>
          </a:xfrm>
          <a:prstGeom prst="chevron">
            <a:avLst>
              <a:gd name="adj" fmla="val 36871"/>
            </a:avLst>
          </a:prstGeom>
          <a:solidFill>
            <a:schemeClr val="accent6">
              <a:lumMod val="20000"/>
              <a:lumOff val="80000"/>
            </a:schemeClr>
          </a:solidFill>
          <a:ln w="9525" algn="ctr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lIns="36000" tIns="36000" rIns="36000" bIns="36000" anchor="ctr"/>
          <a:lstStyle/>
          <a:p>
            <a:pPr algn="ctr">
              <a:buFont typeface="Wingdings" pitchFamily="2" charset="2"/>
              <a:buNone/>
            </a:pPr>
            <a:r>
              <a:rPr lang="ko-KR" altLang="en-US" sz="1200" dirty="0">
                <a:latin typeface="Times New Roman" pitchFamily="18" charset="0"/>
                <a:cs typeface="Times New Roman" pitchFamily="18" charset="0"/>
              </a:rPr>
              <a:t>졸업</a:t>
            </a:r>
            <a:r>
              <a:rPr lang="en-US" altLang="ko-KR" sz="1200" dirty="0"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pPr algn="ctr">
              <a:buFont typeface="Wingdings" pitchFamily="2" charset="2"/>
              <a:buNone/>
            </a:pPr>
            <a:r>
              <a:rPr lang="ko-KR" altLang="en-US" sz="1200" dirty="0">
                <a:latin typeface="Times New Roman" pitchFamily="18" charset="0"/>
                <a:cs typeface="Times New Roman" pitchFamily="18" charset="0"/>
              </a:rPr>
              <a:t>취업</a:t>
            </a:r>
            <a:endParaRPr lang="en-US" altLang="ko-K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AutoShape 10"/>
          <p:cNvSpPr>
            <a:spLocks noChangeArrowheads="1"/>
          </p:cNvSpPr>
          <p:nvPr/>
        </p:nvSpPr>
        <p:spPr bwMode="auto">
          <a:xfrm>
            <a:off x="3803344" y="3788817"/>
            <a:ext cx="3948840" cy="324000"/>
          </a:xfrm>
          <a:prstGeom prst="homePlate">
            <a:avLst>
              <a:gd name="adj" fmla="val 59409"/>
            </a:avLst>
          </a:prstGeom>
          <a:noFill/>
          <a:ln w="9525" algn="ctr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36000" tIns="36000" rIns="36000" bIns="36000" anchor="ctr"/>
          <a:lstStyle/>
          <a:p>
            <a:pPr marL="82550">
              <a:spcBef>
                <a:spcPct val="50000"/>
              </a:spcBef>
            </a:pPr>
            <a:r>
              <a:rPr lang="ko-KR" altLang="en-US" sz="1200" dirty="0">
                <a:latin typeface="Times New Roman" pitchFamily="18" charset="0"/>
                <a:cs typeface="Times New Roman" pitchFamily="18" charset="0"/>
              </a:rPr>
              <a:t>학생활동지원</a:t>
            </a:r>
          </a:p>
        </p:txBody>
      </p:sp>
      <p:sp>
        <p:nvSpPr>
          <p:cNvPr id="38" name="AutoShape 11"/>
          <p:cNvSpPr>
            <a:spLocks noChangeArrowheads="1"/>
          </p:cNvSpPr>
          <p:nvPr/>
        </p:nvSpPr>
        <p:spPr bwMode="auto">
          <a:xfrm>
            <a:off x="3803344" y="3464781"/>
            <a:ext cx="3876832" cy="324000"/>
          </a:xfrm>
          <a:prstGeom prst="homePlate">
            <a:avLst>
              <a:gd name="adj" fmla="val 54703"/>
            </a:avLst>
          </a:prstGeom>
          <a:noFill/>
          <a:ln w="9525" algn="ctr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36000" tIns="36000" rIns="36000" bIns="36000" anchor="ctr"/>
          <a:lstStyle/>
          <a:p>
            <a:pPr marL="82550">
              <a:spcBef>
                <a:spcPct val="50000"/>
              </a:spcBef>
            </a:pPr>
            <a:r>
              <a:rPr lang="ko-KR" altLang="en-US" sz="1200" dirty="0">
                <a:latin typeface="Times New Roman" pitchFamily="18" charset="0"/>
                <a:cs typeface="Times New Roman" pitchFamily="18" charset="0"/>
              </a:rPr>
              <a:t>학생상담</a:t>
            </a:r>
            <a:r>
              <a:rPr lang="en-US" altLang="ko-KR" sz="12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ko-KR" altLang="en-US" sz="1200" dirty="0">
                <a:latin typeface="Times New Roman" pitchFamily="18" charset="0"/>
                <a:cs typeface="Times New Roman" pitchFamily="18" charset="0"/>
              </a:rPr>
              <a:t>지도</a:t>
            </a:r>
            <a:endParaRPr lang="en-US" altLang="ko-K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AutoShape 12"/>
          <p:cNvSpPr>
            <a:spLocks noChangeArrowheads="1"/>
          </p:cNvSpPr>
          <p:nvPr/>
        </p:nvSpPr>
        <p:spPr bwMode="auto">
          <a:xfrm>
            <a:off x="3803345" y="2816709"/>
            <a:ext cx="3538211" cy="324000"/>
          </a:xfrm>
          <a:prstGeom prst="homePlate">
            <a:avLst>
              <a:gd name="adj" fmla="val 51041"/>
            </a:avLst>
          </a:prstGeom>
          <a:noFill/>
          <a:ln w="9525" algn="ctr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36000" tIns="36000" rIns="36000" bIns="36000" anchor="ctr"/>
          <a:lstStyle/>
          <a:p>
            <a:pPr marL="82550">
              <a:spcBef>
                <a:spcPct val="50000"/>
              </a:spcBef>
            </a:pPr>
            <a:r>
              <a:rPr lang="ko-KR" altLang="en-US" sz="1200" dirty="0">
                <a:latin typeface="Times New Roman" pitchFamily="18" charset="0"/>
                <a:cs typeface="Times New Roman" pitchFamily="18" charset="0"/>
              </a:rPr>
              <a:t>대학 인프라</a:t>
            </a:r>
            <a:r>
              <a:rPr lang="en-US" altLang="ko-KR" sz="1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o-KR" altLang="en-US" sz="1200" dirty="0">
                <a:latin typeface="Times New Roman" pitchFamily="18" charset="0"/>
                <a:cs typeface="Times New Roman" pitchFamily="18" charset="0"/>
              </a:rPr>
              <a:t>교육시설</a:t>
            </a:r>
            <a:r>
              <a:rPr lang="en-US" altLang="ko-KR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o-KR" altLang="en-US" sz="1200" dirty="0">
                <a:latin typeface="Times New Roman" pitchFamily="18" charset="0"/>
                <a:cs typeface="Times New Roman" pitchFamily="18" charset="0"/>
              </a:rPr>
              <a:t>지원시설</a:t>
            </a:r>
            <a:r>
              <a:rPr lang="en-US" altLang="ko-KR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o-KR" altLang="en-US" sz="1200" dirty="0">
                <a:latin typeface="Times New Roman" pitchFamily="18" charset="0"/>
                <a:cs typeface="Times New Roman" pitchFamily="18" charset="0"/>
              </a:rPr>
              <a:t>복지시설</a:t>
            </a:r>
            <a:r>
              <a:rPr lang="en-US" altLang="ko-KR" sz="12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0" name="Freeform 13"/>
          <p:cNvSpPr>
            <a:spLocks/>
          </p:cNvSpPr>
          <p:nvPr/>
        </p:nvSpPr>
        <p:spPr bwMode="auto">
          <a:xfrm>
            <a:off x="7032105" y="2819301"/>
            <a:ext cx="1100137" cy="2157648"/>
          </a:xfrm>
          <a:custGeom>
            <a:avLst/>
            <a:gdLst>
              <a:gd name="T0" fmla="*/ 0 w 907"/>
              <a:gd name="T1" fmla="*/ 0 h 1769"/>
              <a:gd name="T2" fmla="*/ 666466511 w 907"/>
              <a:gd name="T3" fmla="*/ 0 h 1769"/>
              <a:gd name="T4" fmla="*/ 1334403108 w 907"/>
              <a:gd name="T5" fmla="*/ 1399328848 h 1769"/>
              <a:gd name="T6" fmla="*/ 666466511 w 907"/>
              <a:gd name="T7" fmla="*/ 2147483647 h 1769"/>
              <a:gd name="T8" fmla="*/ 0 w 907"/>
              <a:gd name="T9" fmla="*/ 2147483647 h 1769"/>
              <a:gd name="T10" fmla="*/ 666466511 w 907"/>
              <a:gd name="T11" fmla="*/ 1399328848 h 1769"/>
              <a:gd name="T12" fmla="*/ 0 w 907"/>
              <a:gd name="T13" fmla="*/ 0 h 17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07"/>
              <a:gd name="T22" fmla="*/ 0 h 1769"/>
              <a:gd name="T23" fmla="*/ 907 w 907"/>
              <a:gd name="T24" fmla="*/ 1769 h 176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07" h="1769">
                <a:moveTo>
                  <a:pt x="0" y="0"/>
                </a:moveTo>
                <a:lnTo>
                  <a:pt x="453" y="0"/>
                </a:lnTo>
                <a:lnTo>
                  <a:pt x="907" y="952"/>
                </a:lnTo>
                <a:lnTo>
                  <a:pt x="453" y="1769"/>
                </a:lnTo>
                <a:lnTo>
                  <a:pt x="0" y="1769"/>
                </a:lnTo>
                <a:lnTo>
                  <a:pt x="453" y="952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endParaRPr lang="ko-KR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14"/>
          <p:cNvSpPr>
            <a:spLocks noChangeArrowheads="1"/>
          </p:cNvSpPr>
          <p:nvPr/>
        </p:nvSpPr>
        <p:spPr bwMode="auto">
          <a:xfrm>
            <a:off x="2852432" y="2816709"/>
            <a:ext cx="950912" cy="648072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lIns="36000" tIns="36000" rIns="36000" bIns="36000" anchor="ctr"/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ko-KR" altLang="en-US" sz="1300" b="1" dirty="0">
                <a:latin typeface="Times New Roman" pitchFamily="18" charset="0"/>
                <a:cs typeface="Times New Roman" pitchFamily="18" charset="0"/>
              </a:rPr>
              <a:t>지원활동</a:t>
            </a:r>
          </a:p>
        </p:txBody>
      </p:sp>
      <p:sp>
        <p:nvSpPr>
          <p:cNvPr id="42" name="Rectangle 15"/>
          <p:cNvSpPr>
            <a:spLocks noChangeArrowheads="1"/>
          </p:cNvSpPr>
          <p:nvPr/>
        </p:nvSpPr>
        <p:spPr bwMode="auto">
          <a:xfrm>
            <a:off x="2852432" y="3464782"/>
            <a:ext cx="950912" cy="1510344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lIns="36000" tIns="36000" rIns="36000" bIns="36000" anchor="ctr"/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ko-KR" altLang="en-US" sz="1300" b="1" dirty="0">
                <a:latin typeface="Times New Roman" pitchFamily="18" charset="0"/>
                <a:cs typeface="Times New Roman" pitchFamily="18" charset="0"/>
              </a:rPr>
              <a:t>중심활동</a:t>
            </a:r>
          </a:p>
        </p:txBody>
      </p:sp>
      <p:sp>
        <p:nvSpPr>
          <p:cNvPr id="43" name="Oval 16"/>
          <p:cNvSpPr>
            <a:spLocks noChangeArrowheads="1"/>
          </p:cNvSpPr>
          <p:nvPr/>
        </p:nvSpPr>
        <p:spPr bwMode="auto">
          <a:xfrm>
            <a:off x="1919536" y="3429120"/>
            <a:ext cx="1080000" cy="1080000"/>
          </a:xfrm>
          <a:prstGeom prst="ellipse">
            <a:avLst/>
          </a:prstGeom>
          <a:ln/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36000" tIns="36000" rIns="36000" bIns="36000" anchor="ctr"/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ko-KR" altLang="en-US" sz="1300" b="1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평판도</a:t>
            </a:r>
            <a:endParaRPr lang="en-US" altLang="ko-KR" sz="1300" b="1" dirty="0">
              <a:solidFill>
                <a:schemeClr val="bg1"/>
              </a:solidFill>
              <a:latin typeface="+mn-ea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en-US" altLang="ko-KR" sz="1300" b="1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(</a:t>
            </a:r>
            <a:r>
              <a:rPr lang="ko-KR" altLang="en-US" sz="1300" b="1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명성</a:t>
            </a:r>
            <a:r>
              <a:rPr lang="en-US" altLang="ko-KR" sz="1300" b="1" dirty="0">
                <a:solidFill>
                  <a:schemeClr val="bg1"/>
                </a:solidFill>
                <a:latin typeface="+mn-ea"/>
                <a:cs typeface="Times New Roman" pitchFamily="18" charset="0"/>
              </a:rPr>
              <a:t>)</a:t>
            </a:r>
          </a:p>
        </p:txBody>
      </p:sp>
      <p:sp>
        <p:nvSpPr>
          <p:cNvPr id="44" name="AutoShape 19"/>
          <p:cNvSpPr>
            <a:spLocks noChangeArrowheads="1"/>
          </p:cNvSpPr>
          <p:nvPr/>
        </p:nvSpPr>
        <p:spPr bwMode="auto">
          <a:xfrm>
            <a:off x="4655840" y="4492525"/>
            <a:ext cx="1080000" cy="482600"/>
          </a:xfrm>
          <a:prstGeom prst="chevron">
            <a:avLst>
              <a:gd name="adj" fmla="val 45561"/>
            </a:avLst>
          </a:prstGeom>
          <a:solidFill>
            <a:schemeClr val="accent6">
              <a:lumMod val="20000"/>
              <a:lumOff val="80000"/>
            </a:schemeClr>
          </a:solidFill>
          <a:ln w="9525" algn="ctr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lIns="36000" tIns="36000" rIns="36000" bIns="36000" anchor="ctr"/>
          <a:lstStyle/>
          <a:p>
            <a:pPr algn="ctr">
              <a:buFont typeface="Wingdings" pitchFamily="2" charset="2"/>
              <a:buNone/>
            </a:pPr>
            <a:r>
              <a:rPr lang="ko-KR" altLang="en-US" sz="1200" dirty="0">
                <a:latin typeface="Times New Roman" pitchFamily="18" charset="0"/>
                <a:cs typeface="Times New Roman" pitchFamily="18" charset="0"/>
              </a:rPr>
              <a:t>비정규</a:t>
            </a:r>
          </a:p>
          <a:p>
            <a:pPr algn="ctr">
              <a:buFont typeface="Wingdings" pitchFamily="2" charset="2"/>
              <a:buNone/>
            </a:pPr>
            <a:r>
              <a:rPr lang="ko-KR" altLang="en-US" sz="1200" dirty="0">
                <a:latin typeface="Times New Roman" pitchFamily="18" charset="0"/>
                <a:cs typeface="Times New Roman" pitchFamily="18" charset="0"/>
              </a:rPr>
              <a:t>교육</a:t>
            </a:r>
          </a:p>
        </p:txBody>
      </p:sp>
      <p:sp>
        <p:nvSpPr>
          <p:cNvPr id="52" name="AutoShape 20"/>
          <p:cNvSpPr>
            <a:spLocks noChangeArrowheads="1"/>
          </p:cNvSpPr>
          <p:nvPr/>
        </p:nvSpPr>
        <p:spPr bwMode="auto">
          <a:xfrm>
            <a:off x="5520056" y="4490939"/>
            <a:ext cx="1080000" cy="484187"/>
          </a:xfrm>
          <a:prstGeom prst="chevron">
            <a:avLst>
              <a:gd name="adj" fmla="val 43457"/>
            </a:avLst>
          </a:prstGeom>
          <a:solidFill>
            <a:schemeClr val="accent6">
              <a:lumMod val="20000"/>
              <a:lumOff val="80000"/>
            </a:schemeClr>
          </a:solidFill>
          <a:ln w="9525" algn="ctr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lIns="36000" tIns="36000" rIns="36000" bIns="36000" anchor="ctr"/>
          <a:lstStyle/>
          <a:p>
            <a:pPr algn="ctr">
              <a:buFont typeface="Wingdings" pitchFamily="2" charset="2"/>
              <a:buNone/>
            </a:pPr>
            <a:r>
              <a:rPr lang="ko-KR" altLang="en-US" sz="1200" dirty="0" err="1">
                <a:latin typeface="Times New Roman" pitchFamily="18" charset="0"/>
                <a:cs typeface="Times New Roman" pitchFamily="18" charset="0"/>
              </a:rPr>
              <a:t>취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itchFamily="18" charset="0"/>
              </a:rPr>
              <a:t>•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itchFamily="18" charset="0"/>
              </a:rPr>
              <a:t>창</a:t>
            </a:r>
            <a:r>
              <a:rPr lang="ko-KR" altLang="en-US" sz="1200" dirty="0">
                <a:latin typeface="Times New Roman" pitchFamily="18" charset="0"/>
                <a:cs typeface="Times New Roman" pitchFamily="18" charset="0"/>
              </a:rPr>
              <a:t>업</a:t>
            </a:r>
            <a:endParaRPr lang="en-US" altLang="ko-KR" sz="1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ko-KR" altLang="en-US" sz="1200" dirty="0">
                <a:latin typeface="Times New Roman" pitchFamily="18" charset="0"/>
                <a:cs typeface="Times New Roman" pitchFamily="18" charset="0"/>
              </a:rPr>
              <a:t>지원</a:t>
            </a:r>
            <a:endParaRPr lang="en-US" altLang="ko-K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7932204" y="3284913"/>
            <a:ext cx="1368000" cy="13680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/>
              <a:t>종합</a:t>
            </a:r>
            <a:endParaRPr lang="en-US" altLang="ko-KR" sz="1400" b="1" dirty="0"/>
          </a:p>
          <a:p>
            <a:pPr algn="ctr"/>
            <a:r>
              <a:rPr lang="ko-KR" altLang="en-US" sz="1400" b="1" dirty="0"/>
              <a:t>만족도</a:t>
            </a:r>
          </a:p>
        </p:txBody>
      </p:sp>
      <p:sp>
        <p:nvSpPr>
          <p:cNvPr id="54" name="TextBox 53"/>
          <p:cNvSpPr txBox="1"/>
          <p:nvPr/>
        </p:nvSpPr>
        <p:spPr>
          <a:xfrm rot="20014428">
            <a:off x="7434597" y="321188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chemeClr val="bg1"/>
                </a:solidFill>
              </a:rPr>
              <a:t>가</a:t>
            </a:r>
            <a:endParaRPr lang="en-US" altLang="ko-KR" sz="1400" b="1" dirty="0">
              <a:solidFill>
                <a:schemeClr val="bg1"/>
              </a:solidFill>
            </a:endParaRPr>
          </a:p>
          <a:p>
            <a:r>
              <a:rPr lang="ko-KR" altLang="en-US" sz="1400" b="1" dirty="0">
                <a:solidFill>
                  <a:schemeClr val="bg1"/>
                </a:solidFill>
              </a:rPr>
              <a:t>치</a:t>
            </a:r>
          </a:p>
        </p:txBody>
      </p:sp>
      <p:sp>
        <p:nvSpPr>
          <p:cNvPr id="55" name="TextBox 54"/>
          <p:cNvSpPr txBox="1"/>
          <p:nvPr/>
        </p:nvSpPr>
        <p:spPr>
          <a:xfrm rot="1663027">
            <a:off x="7467220" y="4167531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chemeClr val="bg1"/>
                </a:solidFill>
              </a:rPr>
              <a:t>제</a:t>
            </a:r>
            <a:endParaRPr lang="en-US" altLang="ko-KR" sz="1400" b="1" dirty="0">
              <a:solidFill>
                <a:schemeClr val="bg1"/>
              </a:solidFill>
            </a:endParaRPr>
          </a:p>
          <a:p>
            <a:r>
              <a:rPr lang="ko-KR" altLang="en-US" sz="1400" b="1" dirty="0">
                <a:solidFill>
                  <a:schemeClr val="bg1"/>
                </a:solidFill>
              </a:rPr>
              <a:t>고</a:t>
            </a:r>
          </a:p>
        </p:txBody>
      </p:sp>
    </p:spTree>
    <p:extLst>
      <p:ext uri="{BB962C8B-B14F-4D97-AF65-F5344CB8AC3E}">
        <p14:creationId xmlns:p14="http://schemas.microsoft.com/office/powerpoint/2010/main" val="345621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58925" y="193198"/>
            <a:ext cx="1465466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3. </a:t>
            </a:r>
            <a:r>
              <a:rPr lang="ko-KR" altLang="en-US" dirty="0">
                <a:solidFill>
                  <a:schemeClr val="tx1"/>
                </a:solidFill>
              </a:rPr>
              <a:t>수행 절차</a:t>
            </a:r>
          </a:p>
        </p:txBody>
      </p:sp>
      <p:sp>
        <p:nvSpPr>
          <p:cNvPr id="14" name="텍스트 개체 틀 13"/>
          <p:cNvSpPr>
            <a:spLocks noGrp="1"/>
          </p:cNvSpPr>
          <p:nvPr>
            <p:ph type="body" sz="half" idx="4294967295"/>
          </p:nvPr>
        </p:nvSpPr>
        <p:spPr>
          <a:xfrm>
            <a:off x="1558926" y="657227"/>
            <a:ext cx="9074149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latinLnBrk="0">
              <a:spcBef>
                <a:spcPts val="0"/>
              </a:spcBef>
              <a:spcAft>
                <a:spcPts val="300"/>
              </a:spcAft>
              <a:buNone/>
            </a:pPr>
            <a:r>
              <a:rPr lang="ko-KR" altLang="en-US" sz="1400" b="1" dirty="0" err="1">
                <a:latin typeface="+mn-ea"/>
                <a:cs typeface="Times New Roman" pitchFamily="18" charset="0"/>
              </a:rPr>
              <a:t>신한대학교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 재학생 만족도 조사는 만족도 도출체계에 따라 설문 조사 및 분석을 실시하여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,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 만족도 값과 관련 이슈를 도출하는 과정으로 이루어짐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.</a:t>
            </a:r>
            <a:endParaRPr lang="ko-KR" altLang="en-US" sz="1400" b="1" dirty="0">
              <a:latin typeface="+mn-ea"/>
              <a:cs typeface="Times New Roman" pitchFamily="18" charset="0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 smtClean="0"/>
              <a:t>-</a:t>
            </a:r>
            <a:fld id="{D1E91C36-28B7-495F-BC82-F90B359F408A}" type="slidenum">
              <a:rPr lang="ko-KR" altLang="en-US" smtClean="0"/>
              <a:pPr/>
              <a:t>6</a:t>
            </a:fld>
            <a:r>
              <a:rPr lang="en-US" altLang="ko-KR" dirty="0" smtClean="0"/>
              <a:t>-</a:t>
            </a:r>
            <a:endParaRPr lang="ko-KR" altLang="en-US" dirty="0"/>
          </a:p>
        </p:txBody>
      </p:sp>
      <p:sp>
        <p:nvSpPr>
          <p:cNvPr id="25" name="직사각형 24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재학생 만족도 조사 수행 구조</a:t>
            </a:r>
          </a:p>
        </p:txBody>
      </p:sp>
      <p:sp>
        <p:nvSpPr>
          <p:cNvPr id="30" name="AutoShape 72"/>
          <p:cNvSpPr>
            <a:spLocks noChangeArrowheads="1"/>
          </p:cNvSpPr>
          <p:nvPr/>
        </p:nvSpPr>
        <p:spPr bwMode="auto">
          <a:xfrm>
            <a:off x="8341856" y="2665656"/>
            <a:ext cx="2160000" cy="397046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 latinLnBrk="0">
              <a:spcBef>
                <a:spcPct val="50000"/>
              </a:spcBef>
            </a:pPr>
            <a:r>
              <a:rPr lang="ko-KR" altLang="en-US" sz="1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산출물</a:t>
            </a:r>
          </a:p>
        </p:txBody>
      </p:sp>
      <p:sp>
        <p:nvSpPr>
          <p:cNvPr id="32" name="AutoShape 64"/>
          <p:cNvSpPr>
            <a:spLocks noChangeArrowheads="1"/>
          </p:cNvSpPr>
          <p:nvPr/>
        </p:nvSpPr>
        <p:spPr bwMode="auto">
          <a:xfrm>
            <a:off x="4471616" y="2665656"/>
            <a:ext cx="3240000" cy="397046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 latinLnBrk="0">
              <a:spcBef>
                <a:spcPct val="50000"/>
              </a:spcBef>
            </a:pPr>
            <a:r>
              <a:rPr lang="ko-KR" altLang="en-US" sz="1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수행 내용</a:t>
            </a:r>
          </a:p>
        </p:txBody>
      </p:sp>
      <p:sp>
        <p:nvSpPr>
          <p:cNvPr id="34" name="AutoShape 69"/>
          <p:cNvSpPr>
            <a:spLocks noChangeArrowheads="1"/>
          </p:cNvSpPr>
          <p:nvPr/>
        </p:nvSpPr>
        <p:spPr bwMode="auto">
          <a:xfrm>
            <a:off x="1681376" y="2665656"/>
            <a:ext cx="2160000" cy="397046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 latinLnBrk="0">
              <a:spcBef>
                <a:spcPct val="50000"/>
              </a:spcBef>
            </a:pPr>
            <a:r>
              <a:rPr lang="ko-KR" altLang="en-US" sz="1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영역</a:t>
            </a:r>
          </a:p>
        </p:txBody>
      </p:sp>
      <p:sp>
        <p:nvSpPr>
          <p:cNvPr id="35" name="AutoShape 69"/>
          <p:cNvSpPr>
            <a:spLocks noChangeArrowheads="1"/>
          </p:cNvSpPr>
          <p:nvPr/>
        </p:nvSpPr>
        <p:spPr bwMode="auto">
          <a:xfrm>
            <a:off x="1681376" y="3500888"/>
            <a:ext cx="2160000" cy="397046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 latinLnBrk="0">
              <a:spcAft>
                <a:spcPts val="300"/>
              </a:spcAft>
            </a:pPr>
            <a:r>
              <a:rPr lang="ko-KR" altLang="en-US" sz="12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만족도 조사 </a:t>
            </a:r>
          </a:p>
        </p:txBody>
      </p:sp>
      <p:grpSp>
        <p:nvGrpSpPr>
          <p:cNvPr id="33" name="그룹 32"/>
          <p:cNvGrpSpPr/>
          <p:nvPr/>
        </p:nvGrpSpPr>
        <p:grpSpPr>
          <a:xfrm>
            <a:off x="4471616" y="3500889"/>
            <a:ext cx="3240000" cy="880065"/>
            <a:chOff x="3328616" y="3049206"/>
            <a:chExt cx="3240000" cy="880065"/>
          </a:xfrm>
        </p:grpSpPr>
        <p:sp>
          <p:nvSpPr>
            <p:cNvPr id="36" name="AutoShape 69"/>
            <p:cNvSpPr>
              <a:spLocks noChangeArrowheads="1"/>
            </p:cNvSpPr>
            <p:nvPr/>
          </p:nvSpPr>
          <p:spPr bwMode="auto">
            <a:xfrm>
              <a:off x="3328616" y="3049206"/>
              <a:ext cx="3240000" cy="397046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ctr" latinLnBrk="0">
                <a:spcBef>
                  <a:spcPct val="50000"/>
                </a:spcBef>
              </a:pPr>
              <a:r>
                <a:rPr lang="ko-KR" altLang="en-US" sz="1200" b="1" dirty="0">
                  <a:solidFill>
                    <a:schemeClr val="tx1"/>
                  </a:solidFill>
                  <a:latin typeface="맑은 고딕" pitchFamily="50" charset="-127"/>
                </a:rPr>
                <a:t>체계 및 설문 문항 설계</a:t>
              </a:r>
              <a:endParaRPr lang="en-US" altLang="ko-KR" sz="1200" b="1" dirty="0">
                <a:solidFill>
                  <a:schemeClr val="tx1"/>
                </a:solidFill>
                <a:latin typeface="맑은 고딕" pitchFamily="50" charset="-127"/>
              </a:endParaRPr>
            </a:p>
          </p:txBody>
        </p:sp>
        <p:sp>
          <p:nvSpPr>
            <p:cNvPr id="37" name="Text Box 59"/>
            <p:cNvSpPr txBox="1">
              <a:spLocks noChangeArrowheads="1"/>
            </p:cNvSpPr>
            <p:nvPr/>
          </p:nvSpPr>
          <p:spPr bwMode="auto">
            <a:xfrm>
              <a:off x="3328616" y="3444952"/>
              <a:ext cx="3240000" cy="4843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36000" tIns="108000" rIns="36000" bIns="36000" anchor="t" anchorCtr="0"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93663" indent="-93663" latinLnBrk="0">
                <a:buFontTx/>
                <a:buChar char="•"/>
              </a:pPr>
              <a:r>
                <a:rPr lang="ko-KR" altLang="en-US" sz="1000" dirty="0">
                  <a:solidFill>
                    <a:srgbClr val="000000"/>
                  </a:solidFill>
                  <a:latin typeface="+mn-ea"/>
                  <a:cs typeface="Arial" pitchFamily="34" charset="0"/>
                </a:rPr>
                <a:t>재학생 만족도 도출 체계 설계</a:t>
              </a:r>
              <a:endParaRPr lang="en-US" altLang="ko-KR" sz="1000" dirty="0">
                <a:solidFill>
                  <a:srgbClr val="000000"/>
                </a:solidFill>
                <a:latin typeface="+mn-ea"/>
                <a:cs typeface="Arial" pitchFamily="34" charset="0"/>
              </a:endParaRPr>
            </a:p>
            <a:p>
              <a:pPr marL="93663" indent="-93663" latinLnBrk="0">
                <a:buFontTx/>
                <a:buChar char="•"/>
              </a:pPr>
              <a:r>
                <a:rPr lang="ko-KR" altLang="en-US" sz="1000" dirty="0">
                  <a:solidFill>
                    <a:srgbClr val="000000"/>
                  </a:solidFill>
                  <a:latin typeface="+mn-ea"/>
                  <a:cs typeface="Arial" pitchFamily="34" charset="0"/>
                </a:rPr>
                <a:t>영역별 설문 문항 구조화 및 문항 설계</a:t>
              </a:r>
              <a:endParaRPr lang="en-US" altLang="ko-KR" sz="1000" dirty="0">
                <a:solidFill>
                  <a:srgbClr val="000000"/>
                </a:solidFill>
                <a:latin typeface="+mn-ea"/>
                <a:cs typeface="Arial" pitchFamily="34" charset="0"/>
              </a:endParaRPr>
            </a:p>
          </p:txBody>
        </p:sp>
      </p:grpSp>
      <p:cxnSp>
        <p:nvCxnSpPr>
          <p:cNvPr id="42" name="꺾인 연결선 18"/>
          <p:cNvCxnSpPr>
            <a:stCxn id="32" idx="1"/>
            <a:endCxn id="34" idx="3"/>
          </p:cNvCxnSpPr>
          <p:nvPr/>
        </p:nvCxnSpPr>
        <p:spPr>
          <a:xfrm flipH="1">
            <a:off x="3841376" y="2864179"/>
            <a:ext cx="630240" cy="0"/>
          </a:xfrm>
          <a:prstGeom prst="straightConnector1">
            <a:avLst/>
          </a:prstGeom>
          <a:ln>
            <a:headEnd type="triangle" w="med" len="med"/>
            <a:tailEnd type="none" w="med" len="med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22" name="그룹 21"/>
          <p:cNvGrpSpPr/>
          <p:nvPr/>
        </p:nvGrpSpPr>
        <p:grpSpPr>
          <a:xfrm>
            <a:off x="4471616" y="4599864"/>
            <a:ext cx="3240000" cy="881364"/>
            <a:chOff x="3328616" y="4040968"/>
            <a:chExt cx="3240000" cy="881364"/>
          </a:xfrm>
        </p:grpSpPr>
        <p:sp>
          <p:nvSpPr>
            <p:cNvPr id="43" name="AutoShape 69"/>
            <p:cNvSpPr>
              <a:spLocks noChangeArrowheads="1"/>
            </p:cNvSpPr>
            <p:nvPr/>
          </p:nvSpPr>
          <p:spPr bwMode="auto">
            <a:xfrm>
              <a:off x="3328616" y="4040968"/>
              <a:ext cx="3240000" cy="397046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ctr" latinLnBrk="0">
                <a:spcBef>
                  <a:spcPct val="50000"/>
                </a:spcBef>
              </a:pPr>
              <a:r>
                <a:rPr lang="ko-KR" altLang="en-US" sz="1200" b="1" dirty="0">
                  <a:solidFill>
                    <a:schemeClr val="tx1"/>
                  </a:solidFill>
                  <a:latin typeface="맑은 고딕" pitchFamily="50" charset="-127"/>
                </a:rPr>
                <a:t>설문 조사 및 분석</a:t>
              </a:r>
              <a:endParaRPr lang="en-US" altLang="ko-KR" sz="1200" b="1" dirty="0">
                <a:solidFill>
                  <a:schemeClr val="tx1"/>
                </a:solidFill>
                <a:latin typeface="맑은 고딕" pitchFamily="50" charset="-127"/>
              </a:endParaRPr>
            </a:p>
          </p:txBody>
        </p:sp>
        <p:sp>
          <p:nvSpPr>
            <p:cNvPr id="49" name="Text Box 59"/>
            <p:cNvSpPr txBox="1">
              <a:spLocks noChangeArrowheads="1"/>
            </p:cNvSpPr>
            <p:nvPr/>
          </p:nvSpPr>
          <p:spPr bwMode="auto">
            <a:xfrm>
              <a:off x="3328616" y="4438013"/>
              <a:ext cx="3240000" cy="4843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36000" tIns="108000" rIns="36000" bIns="36000" anchor="t" anchorCtr="0"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93663" indent="-93663" latinLnBrk="0">
                <a:buFontTx/>
                <a:buChar char="•"/>
              </a:pPr>
              <a:r>
                <a:rPr lang="ko-KR" altLang="en-US" sz="1000" dirty="0">
                  <a:solidFill>
                    <a:srgbClr val="000000"/>
                  </a:solidFill>
                  <a:latin typeface="+mn-ea"/>
                  <a:cs typeface="Arial" pitchFamily="34" charset="0"/>
                </a:rPr>
                <a:t>설문지 유효성 검사</a:t>
              </a:r>
              <a:endParaRPr lang="en-US" altLang="ko-KR" sz="1000" dirty="0">
                <a:solidFill>
                  <a:srgbClr val="000000"/>
                </a:solidFill>
                <a:latin typeface="+mn-ea"/>
                <a:cs typeface="Arial" pitchFamily="34" charset="0"/>
              </a:endParaRPr>
            </a:p>
            <a:p>
              <a:pPr marL="93663" indent="-93663" latinLnBrk="0">
                <a:buFontTx/>
                <a:buChar char="•"/>
              </a:pPr>
              <a:r>
                <a:rPr lang="ko-KR" altLang="en-US" sz="1000" dirty="0">
                  <a:solidFill>
                    <a:srgbClr val="000000"/>
                  </a:solidFill>
                  <a:latin typeface="+mn-ea"/>
                  <a:cs typeface="Arial" pitchFamily="34" charset="0"/>
                </a:rPr>
                <a:t>데이터 코딩 및 설문 분석 설계</a:t>
              </a:r>
              <a:r>
                <a:rPr lang="en-US" altLang="ko-KR" sz="1000" dirty="0">
                  <a:solidFill>
                    <a:srgbClr val="000000"/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sz="1000" dirty="0">
                  <a:solidFill>
                    <a:srgbClr val="000000"/>
                  </a:solidFill>
                  <a:latin typeface="+mn-ea"/>
                  <a:cs typeface="Arial" pitchFamily="34" charset="0"/>
                </a:rPr>
                <a:t>통계 분석</a:t>
              </a:r>
              <a:endParaRPr lang="en-US" altLang="ko-KR" sz="1000" dirty="0">
                <a:solidFill>
                  <a:srgbClr val="000000"/>
                </a:solidFill>
                <a:latin typeface="+mn-ea"/>
                <a:cs typeface="Arial" pitchFamily="34" charset="0"/>
              </a:endParaRPr>
            </a:p>
          </p:txBody>
        </p:sp>
      </p:grpSp>
      <p:cxnSp>
        <p:nvCxnSpPr>
          <p:cNvPr id="50" name="꺾인 연결선 49"/>
          <p:cNvCxnSpPr>
            <a:stCxn id="43" idx="1"/>
            <a:endCxn id="35" idx="3"/>
          </p:cNvCxnSpPr>
          <p:nvPr/>
        </p:nvCxnSpPr>
        <p:spPr>
          <a:xfrm rot="10800000">
            <a:off x="3841376" y="3699411"/>
            <a:ext cx="630240" cy="1098976"/>
          </a:xfrm>
          <a:prstGeom prst="bentConnector3">
            <a:avLst>
              <a:gd name="adj1" fmla="val 50000"/>
            </a:avLst>
          </a:prstGeom>
          <a:ln>
            <a:headEnd type="triangle" w="med" len="med"/>
            <a:tailEnd type="none" w="med" len="med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1" name="꺾인 연결선 24"/>
          <p:cNvCxnSpPr>
            <a:stCxn id="32" idx="3"/>
            <a:endCxn id="30" idx="1"/>
          </p:cNvCxnSpPr>
          <p:nvPr/>
        </p:nvCxnSpPr>
        <p:spPr>
          <a:xfrm>
            <a:off x="7711616" y="2864179"/>
            <a:ext cx="630240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2" name="꺾인 연결선 51"/>
          <p:cNvCxnSpPr>
            <a:stCxn id="43" idx="3"/>
            <a:endCxn id="54" idx="1"/>
          </p:cNvCxnSpPr>
          <p:nvPr/>
        </p:nvCxnSpPr>
        <p:spPr>
          <a:xfrm flipV="1">
            <a:off x="7711616" y="3699411"/>
            <a:ext cx="630240" cy="1098976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4" name="AutoShape 69"/>
          <p:cNvSpPr>
            <a:spLocks noChangeArrowheads="1"/>
          </p:cNvSpPr>
          <p:nvPr/>
        </p:nvSpPr>
        <p:spPr bwMode="auto">
          <a:xfrm>
            <a:off x="8341856" y="3500888"/>
            <a:ext cx="2160000" cy="397046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 latinLnBrk="0">
              <a:spcBef>
                <a:spcPct val="50000"/>
              </a:spcBef>
            </a:pPr>
            <a:r>
              <a:rPr lang="ko-KR" altLang="en-US" sz="12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만족도 도출</a:t>
            </a:r>
          </a:p>
        </p:txBody>
      </p:sp>
      <p:sp>
        <p:nvSpPr>
          <p:cNvPr id="63" name="Text Box 59"/>
          <p:cNvSpPr txBox="1">
            <a:spLocks noChangeArrowheads="1"/>
          </p:cNvSpPr>
          <p:nvPr/>
        </p:nvSpPr>
        <p:spPr bwMode="auto">
          <a:xfrm>
            <a:off x="8350624" y="3987708"/>
            <a:ext cx="2160000" cy="572840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3663" indent="-93663" latinLnBrk="0">
              <a:spcBef>
                <a:spcPct val="25000"/>
              </a:spcBef>
              <a:buFontTx/>
              <a:buChar char="•"/>
            </a:pPr>
            <a:r>
              <a:rPr lang="ko-KR" altLang="en-US" sz="1000" dirty="0">
                <a:solidFill>
                  <a:srgbClr val="000000"/>
                </a:solidFill>
                <a:latin typeface="+mn-ea"/>
                <a:cs typeface="Arial" pitchFamily="34" charset="0"/>
              </a:rPr>
              <a:t>재학생 만족도 확인</a:t>
            </a:r>
            <a:r>
              <a:rPr lang="en-US" altLang="ko-KR" sz="1000" dirty="0">
                <a:solidFill>
                  <a:srgbClr val="000000"/>
                </a:solidFill>
                <a:latin typeface="+mn-ea"/>
                <a:cs typeface="Arial" pitchFamily="34" charset="0"/>
              </a:rPr>
              <a:t/>
            </a:r>
            <a:br>
              <a:rPr lang="en-US" altLang="ko-KR" sz="1000" dirty="0">
                <a:solidFill>
                  <a:srgbClr val="000000"/>
                </a:solidFill>
                <a:latin typeface="+mn-ea"/>
                <a:cs typeface="Arial" pitchFamily="34" charset="0"/>
              </a:rPr>
            </a:br>
            <a:r>
              <a:rPr lang="ko-KR" altLang="en-US" sz="1000" dirty="0">
                <a:solidFill>
                  <a:srgbClr val="000000"/>
                </a:solidFill>
                <a:latin typeface="+mn-ea"/>
                <a:cs typeface="Arial" pitchFamily="34" charset="0"/>
              </a:rPr>
              <a:t>요인</a:t>
            </a:r>
            <a:r>
              <a:rPr lang="en-US" altLang="ko-KR" sz="1000" dirty="0">
                <a:solidFill>
                  <a:srgbClr val="000000"/>
                </a:solidFill>
                <a:latin typeface="+mn-ea"/>
                <a:cs typeface="Arial" pitchFamily="34" charset="0"/>
              </a:rPr>
              <a:t>/</a:t>
            </a:r>
            <a:r>
              <a:rPr lang="ko-KR" altLang="en-US" sz="1000" dirty="0">
                <a:solidFill>
                  <a:srgbClr val="000000"/>
                </a:solidFill>
                <a:latin typeface="+mn-ea"/>
                <a:cs typeface="Arial" pitchFamily="34" charset="0"/>
              </a:rPr>
              <a:t>속성별 만족도 값 도출</a:t>
            </a:r>
            <a:endParaRPr lang="en-US" altLang="ko-KR" sz="1000" dirty="0">
              <a:solidFill>
                <a:srgbClr val="000000"/>
              </a:solidFill>
              <a:latin typeface="+mn-ea"/>
              <a:cs typeface="Arial" pitchFamily="34" charset="0"/>
            </a:endParaRPr>
          </a:p>
          <a:p>
            <a:pPr marL="93663" indent="-93663" latinLnBrk="0">
              <a:spcBef>
                <a:spcPct val="25000"/>
              </a:spcBef>
              <a:buFontTx/>
              <a:buChar char="•"/>
            </a:pPr>
            <a:r>
              <a:rPr lang="ko-KR" altLang="en-US" sz="1000" dirty="0">
                <a:solidFill>
                  <a:srgbClr val="000000"/>
                </a:solidFill>
                <a:latin typeface="+mn-ea"/>
                <a:cs typeface="Arial" pitchFamily="34" charset="0"/>
              </a:rPr>
              <a:t>대학 교육 전반에 대한 이슈 도출</a:t>
            </a:r>
            <a:endParaRPr lang="en-US" altLang="ko-KR" sz="1000" dirty="0">
              <a:solidFill>
                <a:srgbClr val="000000"/>
              </a:solidFill>
              <a:latin typeface="+mn-ea"/>
              <a:cs typeface="Arial" pitchFamily="34" charset="0"/>
            </a:endParaRPr>
          </a:p>
        </p:txBody>
      </p:sp>
      <p:cxnSp>
        <p:nvCxnSpPr>
          <p:cNvPr id="47" name="꺾인 연결선 18"/>
          <p:cNvCxnSpPr>
            <a:stCxn id="36" idx="1"/>
            <a:endCxn id="35" idx="3"/>
          </p:cNvCxnSpPr>
          <p:nvPr/>
        </p:nvCxnSpPr>
        <p:spPr>
          <a:xfrm flipH="1">
            <a:off x="3841376" y="3699411"/>
            <a:ext cx="630240" cy="0"/>
          </a:xfrm>
          <a:prstGeom prst="straightConnector1">
            <a:avLst/>
          </a:prstGeom>
          <a:ln>
            <a:headEnd type="triangle" w="med" len="med"/>
            <a:tailEnd type="none" w="med" len="med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꺾인 연결선 24"/>
          <p:cNvCxnSpPr>
            <a:stCxn id="36" idx="3"/>
            <a:endCxn id="54" idx="1"/>
          </p:cNvCxnSpPr>
          <p:nvPr/>
        </p:nvCxnSpPr>
        <p:spPr>
          <a:xfrm>
            <a:off x="7711616" y="3699411"/>
            <a:ext cx="630240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10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58925" y="193198"/>
            <a:ext cx="1465466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4. </a:t>
            </a:r>
            <a:r>
              <a:rPr lang="ko-KR" altLang="en-US" dirty="0">
                <a:solidFill>
                  <a:schemeClr val="tx1"/>
                </a:solidFill>
              </a:rPr>
              <a:t>조사 설계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4294967295"/>
          </p:nvPr>
        </p:nvSpPr>
        <p:spPr>
          <a:xfrm>
            <a:off x="1558926" y="657227"/>
            <a:ext cx="9074149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latinLnBrk="0">
              <a:spcBef>
                <a:spcPts val="0"/>
              </a:spcBef>
              <a:spcAft>
                <a:spcPts val="300"/>
              </a:spcAft>
              <a:buNone/>
            </a:pPr>
            <a:r>
              <a:rPr lang="ko-KR" altLang="en-US" sz="1400" b="1" dirty="0">
                <a:latin typeface="+mn-ea"/>
                <a:cs typeface="Times New Roman" pitchFamily="18" charset="0"/>
              </a:rPr>
              <a:t>재학생 만족도 설문은 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‘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대학 인프라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‘, ‘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행정 서비스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‘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등 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6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개 영역의 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25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개 요인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, 84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개 문항을 바탕으로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,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그 외 대학 브랜드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,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부가항목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,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 응답자 속성 등을 추가하여 구성함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.</a:t>
            </a:r>
            <a:endParaRPr lang="ko-KR" altLang="en-US" sz="1400" b="1" dirty="0">
              <a:latin typeface="+mn-ea"/>
              <a:cs typeface="Times New Roman" pitchFamily="18" charset="0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 smtClean="0"/>
              <a:t>-</a:t>
            </a:r>
            <a:fld id="{D1E91C36-28B7-495F-BC82-F90B359F408A}" type="slidenum">
              <a:rPr lang="ko-KR" altLang="en-US" smtClean="0"/>
              <a:pPr/>
              <a:t>7</a:t>
            </a:fld>
            <a:r>
              <a:rPr lang="en-US" altLang="ko-KR" dirty="0" smtClean="0"/>
              <a:t>-</a:t>
            </a:r>
            <a:endParaRPr lang="ko-KR" altLang="en-US" dirty="0"/>
          </a:p>
        </p:txBody>
      </p:sp>
      <p:sp>
        <p:nvSpPr>
          <p:cNvPr id="44" name="직사각형 43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Times New Roman" panose="02020603050405020304" pitchFamily="18" charset="0"/>
              </a:rPr>
              <a:t>설문 구성 및 문항 수</a:t>
            </a:r>
          </a:p>
        </p:txBody>
      </p:sp>
      <p:graphicFrame>
        <p:nvGraphicFramePr>
          <p:cNvPr id="21" name="Group 142"/>
          <p:cNvGraphicFramePr>
            <a:graphicFrameLocks noGrp="1"/>
          </p:cNvGraphicFramePr>
          <p:nvPr>
            <p:extLst/>
          </p:nvPr>
        </p:nvGraphicFramePr>
        <p:xfrm>
          <a:off x="1670609" y="2133592"/>
          <a:ext cx="4317441" cy="410369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88987"/>
                <a:gridCol w="468052"/>
                <a:gridCol w="2376265"/>
                <a:gridCol w="684137"/>
              </a:tblGrid>
              <a:tr h="2279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영역</a:t>
                      </a:r>
                    </a:p>
                  </a:txBody>
                  <a:tcPr marL="36000" marR="36000" marT="18000" marB="1800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요인</a:t>
                      </a:r>
                    </a:p>
                  </a:txBody>
                  <a:tcPr marL="36000" marR="36000" marT="18000" marB="1800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2798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대학 인프라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1-1.</a:t>
                      </a:r>
                      <a:endParaRPr lang="ko-KR" altLang="en-US" sz="120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강의실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3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</a:tr>
              <a:tr h="227983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4" marB="36004" anchor="ctr" horzOverflow="overflow"/>
                </a:tc>
                <a:tc>
                  <a:txBody>
                    <a:bodyPr/>
                    <a:lstStyle/>
                    <a:p>
                      <a:pPr marL="0" indent="0" algn="ctr" eaLnBrk="1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buFont typeface="+mj-ea"/>
                        <a:buNone/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1-2.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indent="0" algn="ctr" eaLnBrk="1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buFont typeface="+mj-ea"/>
                        <a:buNone/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실험</a:t>
                      </a: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•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실습실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indent="0" algn="ctr" eaLnBrk="1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buFont typeface="+mj-ea"/>
                        <a:buNone/>
                      </a:pP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3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문항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 horzOverflow="overflow"/>
                </a:tc>
              </a:tr>
              <a:tr h="2279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eaLnBrk="1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buFont typeface="+mj-ea"/>
                        <a:buNone/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1-3.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indent="0" algn="ctr" eaLnBrk="1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buFont typeface="+mj-ea"/>
                        <a:buNone/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도서관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indent="0" algn="ctr" eaLnBrk="1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buFont typeface="+mj-ea"/>
                        <a:buNone/>
                      </a:pP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3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문항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 horzOverflow="overflow"/>
                </a:tc>
              </a:tr>
              <a:tr h="2279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1-4.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복지시설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indent="0" algn="ctr" eaLnBrk="1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buFont typeface="+mj-ea"/>
                        <a:buNone/>
                      </a:pP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3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문항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 horzOverflow="overflow"/>
                </a:tc>
              </a:tr>
              <a:tr h="22798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행정 서비스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2-1.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학과 행정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 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문항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</a:tr>
              <a:tr h="227983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4" marB="36004" anchor="ctr" horzOverflow="overflow"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2-2.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대학 행정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 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문항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</a:tr>
              <a:tr h="227983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학생활동지원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3-1.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장학제도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4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</a:tr>
              <a:tr h="22798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3-2.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대학상담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3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</a:tr>
              <a:tr h="22798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3-3.</a:t>
                      </a:r>
                      <a:endParaRPr lang="ko-KR" altLang="en-US" sz="120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지도교수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3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</a:tr>
              <a:tr h="22798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3-4.</a:t>
                      </a:r>
                      <a:endParaRPr lang="ko-KR" altLang="en-US" sz="120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동아리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3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</a:tr>
              <a:tr h="227983"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학생역량강화 및 </a:t>
                      </a: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취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•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창업지원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4-1.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외국어 교육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3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</a:tr>
              <a:tr h="22798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4-2.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전공 자격증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2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</a:tr>
              <a:tr h="22798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4-3.</a:t>
                      </a:r>
                      <a:endParaRPr lang="ko-KR" altLang="en-US" sz="120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전공 외 자격증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2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</a:tr>
              <a:tr h="22798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4-4.</a:t>
                      </a:r>
                      <a:endParaRPr lang="ko-KR" altLang="en-US" sz="120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학생이력관리시스템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3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</a:tr>
              <a:tr h="22798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4-5.</a:t>
                      </a:r>
                      <a:endParaRPr lang="ko-KR" altLang="en-US" sz="120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취업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3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</a:tr>
              <a:tr h="22798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4-6.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창업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2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</a:tr>
              <a:tr h="22798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4-7.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비정규 프로그램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3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</a:tr>
            </a:tbl>
          </a:graphicData>
        </a:graphic>
      </p:graphicFrame>
      <p:graphicFrame>
        <p:nvGraphicFramePr>
          <p:cNvPr id="10" name="Group 142"/>
          <p:cNvGraphicFramePr>
            <a:graphicFrameLocks noGrp="1"/>
          </p:cNvGraphicFramePr>
          <p:nvPr>
            <p:extLst/>
          </p:nvPr>
        </p:nvGraphicFramePr>
        <p:xfrm>
          <a:off x="6205435" y="2133592"/>
          <a:ext cx="4317441" cy="410370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88987"/>
                <a:gridCol w="468052"/>
                <a:gridCol w="2376265"/>
                <a:gridCol w="684137"/>
              </a:tblGrid>
              <a:tr h="2272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영역</a:t>
                      </a:r>
                    </a:p>
                  </a:txBody>
                  <a:tcPr marL="36000" marR="36000" marT="18000" marB="1800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요인</a:t>
                      </a:r>
                    </a:p>
                  </a:txBody>
                  <a:tcPr marL="36000" marR="36000" marT="18000" marB="1800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55372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교육과정 및 운영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5-1.</a:t>
                      </a:r>
                      <a:endParaRPr lang="ko-KR" altLang="en-US" sz="120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전공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6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</a:tr>
              <a:tr h="255372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4" marB="36004" anchor="ctr" horzOverflow="overflow"/>
                </a:tc>
                <a:tc>
                  <a:txBody>
                    <a:bodyPr/>
                    <a:lstStyle/>
                    <a:p>
                      <a:pPr marL="0" indent="0" algn="ctr" eaLnBrk="1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buFont typeface="+mj-ea"/>
                        <a:buNone/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5-2.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교양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6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</a:tr>
              <a:tr h="25537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eaLnBrk="1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buFont typeface="+mj-ea"/>
                        <a:buNone/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5-3.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실습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</a:tr>
              <a:tr h="25537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5-4.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기초학습능력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</a:tr>
              <a:tr h="2553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5-5.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현장체험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</a:tr>
              <a:tr h="255372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4" marB="36004" anchor="ctr" horzOverflow="overflow"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5-6.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산학협력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</a:tr>
              <a:tr h="255372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교수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itchFamily="18" charset="0"/>
                        </a:rPr>
                        <a:t>•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학습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강의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6-1.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교수학습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5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</a:tr>
              <a:tr h="25537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6-2.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강의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6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</a:tr>
              <a:tr h="255372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대학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브랜드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7-1.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평판도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3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</a:tr>
              <a:tr h="2553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7-2.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자긍심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3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</a:tr>
              <a:tr h="2553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7-3.</a:t>
                      </a:r>
                      <a:endParaRPr lang="ko-KR" altLang="en-US" sz="120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애교심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3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</a:tr>
              <a:tr h="5949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부가항목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대학 전반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프로그램 인지 및 참여여부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200" kern="1200" baseline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취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•</a:t>
                      </a:r>
                      <a:r>
                        <a:rPr lang="ko-KR" altLang="en-US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창업 교과목 개설 필요성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기대수준 및 만족수준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대학의 장단점 등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20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</a:tr>
              <a:tr h="4723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응답자 속성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성별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학년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학과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기숙사 이용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통학버스 이용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동아리 활동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학생예비군</a:t>
                      </a:r>
                    </a:p>
                  </a:txBody>
                  <a:tcPr marL="36000" marR="36000" marT="18000" marB="1800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7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991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58925" y="193198"/>
            <a:ext cx="1465466" cy="341632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4. </a:t>
            </a:r>
            <a:r>
              <a:rPr lang="ko-KR" altLang="en-US" dirty="0">
                <a:solidFill>
                  <a:schemeClr val="tx1"/>
                </a:solidFill>
              </a:rPr>
              <a:t>조사 설계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4294967295"/>
          </p:nvPr>
        </p:nvSpPr>
        <p:spPr>
          <a:xfrm>
            <a:off x="1558926" y="657227"/>
            <a:ext cx="9074149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latinLnBrk="0">
              <a:spcBef>
                <a:spcPts val="0"/>
              </a:spcBef>
              <a:spcAft>
                <a:spcPts val="300"/>
              </a:spcAft>
              <a:buNone/>
            </a:pPr>
            <a:r>
              <a:rPr lang="ko-KR" altLang="en-US" sz="1400" b="1" dirty="0">
                <a:latin typeface="+mn-ea"/>
                <a:cs typeface="Times New Roman" pitchFamily="18" charset="0"/>
              </a:rPr>
              <a:t>재학생 만족도 조사는 </a:t>
            </a:r>
            <a:r>
              <a:rPr lang="ko-KR" altLang="en-US" sz="1400" b="1" dirty="0" err="1">
                <a:latin typeface="+mn-ea"/>
                <a:cs typeface="Times New Roman" pitchFamily="18" charset="0"/>
              </a:rPr>
              <a:t>리커트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 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5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점 척도에 의해 이루어지며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,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조사 결과의 활용과 이해의 편의를 위해 총점 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100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점 기준으로 환산된 재학생 만족도 값을 도출함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.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-</a:t>
            </a:r>
            <a:fld id="{D1E91C36-28B7-495F-BC82-F90B359F408A}" type="slidenum">
              <a:rPr lang="ko-KR" altLang="en-US" smtClean="0"/>
              <a:pPr/>
              <a:t>8</a:t>
            </a:fld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44" name="직사각형 43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만족도 값 산출과 조사 결과의 해석</a:t>
            </a:r>
          </a:p>
        </p:txBody>
      </p:sp>
      <p:sp>
        <p:nvSpPr>
          <p:cNvPr id="86" name="왼쪽/오른쪽 화살표 85"/>
          <p:cNvSpPr/>
          <p:nvPr/>
        </p:nvSpPr>
        <p:spPr>
          <a:xfrm>
            <a:off x="2063972" y="3069020"/>
            <a:ext cx="3924000" cy="540000"/>
          </a:xfrm>
          <a:prstGeom prst="leftRightArrow">
            <a:avLst/>
          </a:prstGeom>
          <a:gradFill flip="none"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87" name="왼쪽/오른쪽 화살표 86"/>
          <p:cNvSpPr/>
          <p:nvPr/>
        </p:nvSpPr>
        <p:spPr>
          <a:xfrm>
            <a:off x="2063988" y="4990424"/>
            <a:ext cx="3924000" cy="540000"/>
          </a:xfrm>
          <a:prstGeom prst="leftRightArrow">
            <a:avLst/>
          </a:prstGeom>
          <a:gradFill flip="none"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89" name="아래쪽 화살표 88"/>
          <p:cNvSpPr/>
          <p:nvPr/>
        </p:nvSpPr>
        <p:spPr>
          <a:xfrm>
            <a:off x="2472877" y="3645096"/>
            <a:ext cx="169270" cy="1284713"/>
          </a:xfrm>
          <a:prstGeom prst="downArrow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아래쪽 화살표 89"/>
          <p:cNvSpPr/>
          <p:nvPr/>
        </p:nvSpPr>
        <p:spPr>
          <a:xfrm>
            <a:off x="3215680" y="3645096"/>
            <a:ext cx="169270" cy="1284713"/>
          </a:xfrm>
          <a:prstGeom prst="downArrow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3" name="아래쪽 화살표 92"/>
          <p:cNvSpPr/>
          <p:nvPr/>
        </p:nvSpPr>
        <p:spPr>
          <a:xfrm>
            <a:off x="4007768" y="3645096"/>
            <a:ext cx="169270" cy="1284713"/>
          </a:xfrm>
          <a:prstGeom prst="downArrow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4" name="아래쪽 화살표 93"/>
          <p:cNvSpPr/>
          <p:nvPr/>
        </p:nvSpPr>
        <p:spPr>
          <a:xfrm>
            <a:off x="4763852" y="3645096"/>
            <a:ext cx="169270" cy="1284713"/>
          </a:xfrm>
          <a:prstGeom prst="downArrow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" name="아래쪽 화살표 94"/>
          <p:cNvSpPr/>
          <p:nvPr/>
        </p:nvSpPr>
        <p:spPr>
          <a:xfrm>
            <a:off x="5506673" y="3645096"/>
            <a:ext cx="169270" cy="1284713"/>
          </a:xfrm>
          <a:prstGeom prst="downArrow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6" name="표 95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667508" y="2373854"/>
              <a:ext cx="4320542" cy="3855134"/>
            </p:xfrm>
            <a:graphic>
              <a:graphicData uri="http://schemas.openxmlformats.org/drawingml/2006/table">
                <a:tbl>
                  <a:tblPr>
                    <a:tableStyleId>{BC89EF96-8CEA-46FF-86C4-4CE0E7609802}</a:tableStyleId>
                  </a:tblPr>
                  <a:tblGrid>
                    <a:gridCol w="508177"/>
                    <a:gridCol w="762473"/>
                    <a:gridCol w="762473"/>
                    <a:gridCol w="762473"/>
                    <a:gridCol w="762473"/>
                    <a:gridCol w="762473"/>
                  </a:tblGrid>
                  <a:tr h="643910">
                    <a:tc rowSpan="2"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200" b="1" u="none" strike="noStrike" dirty="0" smtClean="0">
                              <a:effectLst/>
                            </a:rPr>
                            <a:t>척도</a:t>
                          </a:r>
                          <a:endParaRPr lang="en-US" sz="1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굴림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2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매우 부정</a:t>
                          </a:r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2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부정</a:t>
                          </a:r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200" u="none" strike="noStrike" dirty="0" smtClean="0">
                              <a:effectLst/>
                            </a:rPr>
                            <a:t>보통</a:t>
                          </a:r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2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긍정</a:t>
                          </a:r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2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매우 긍정</a:t>
                          </a:r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643910">
                    <a:tc vMerge="1">
                      <a:txBody>
                        <a:bodyPr/>
                        <a:lstStyle/>
                        <a:p>
                          <a:pPr algn="ctr" fontAlgn="ctr"/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2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1</a:t>
                          </a:r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2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2</a:t>
                          </a:r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2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3</a:t>
                          </a:r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2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4</a:t>
                          </a:r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2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5</a:t>
                          </a:r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</a:tr>
                  <a:tr h="1279494">
                    <a:tc>
                      <a:txBody>
                        <a:bodyPr/>
                        <a:lstStyle/>
                        <a:p>
                          <a:pPr algn="ctr" fontAlgn="ctr" latinLnBrk="0"/>
                          <a:endParaRPr lang="en-US" altLang="ko-KR" sz="1000" b="1" kern="0" spc="-100" baseline="0" dirty="0" smtClean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gridSpan="5"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200" u="none" strike="noStrike" dirty="0" smtClean="0">
                              <a:effectLst/>
                            </a:rPr>
                            <a:t>5</a:t>
                          </a:r>
                          <a:r>
                            <a:rPr lang="ko-KR" altLang="en-US" sz="1200" u="none" strike="noStrike" dirty="0" smtClean="0">
                              <a:effectLst/>
                            </a:rPr>
                            <a:t>점 </a:t>
                          </a:r>
                          <a:r>
                            <a:rPr lang="ko-KR" altLang="en-US" sz="1200" u="none" strike="noStrike" dirty="0">
                              <a:effectLst/>
                            </a:rPr>
                            <a:t>척도의 </a:t>
                          </a:r>
                          <a:r>
                            <a:rPr lang="en-US" altLang="ko-KR" sz="1200" u="none" strike="noStrike" dirty="0">
                              <a:effectLst/>
                            </a:rPr>
                            <a:t>100</a:t>
                          </a:r>
                          <a:r>
                            <a:rPr lang="ko-KR" altLang="en-US" sz="1200" u="none" strike="noStrike" dirty="0">
                              <a:effectLst/>
                            </a:rPr>
                            <a:t>점 척도 전환 </a:t>
                          </a:r>
                          <a:r>
                            <a:rPr lang="ko-KR" altLang="en-US" sz="1200" u="none" strike="noStrike" dirty="0" smtClean="0">
                              <a:effectLst/>
                            </a:rPr>
                            <a:t>방법</a:t>
                          </a:r>
                          <a:endParaRPr lang="en-US" altLang="ko-KR" sz="1200" u="none" strike="noStrike" dirty="0" smtClean="0">
                            <a:effectLst/>
                          </a:endParaRPr>
                        </a:p>
                        <a:p>
                          <a:pPr algn="ctr" fontAlgn="ctr" latinLnBrk="0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altLang="ko-KR" sz="1200" i="1" kern="0" spc="-10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ko-KR" sz="1200" kern="0" spc="-100" smtClean="0">
                                      <a:effectLst/>
                                      <a:latin typeface="Cambria Math"/>
                                    </a:rPr>
                                    <m:t>100</m:t>
                                  </m:r>
                                </m:num>
                                <m:den>
                                  <m:r>
                                    <a:rPr lang="en-US" altLang="ko-KR" sz="1200" b="0" i="0" kern="0" spc="-10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altLang="ko-KR" sz="1200" i="1" kern="0" spc="-10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d>
                                    <m:dPr>
                                      <m:ctrlPr>
                                        <a:rPr lang="en-US" altLang="ko-KR" sz="1200" i="1" kern="0" spc="-100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ko-KR" sz="1200" i="1" kern="0" spc="-100" smtClean="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ko-KR" sz="1200" kern="0" spc="-100" smtClean="0">
                                              <a:effectLst/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ko-KR" sz="1200" kern="0" spc="-100" smtClean="0">
                                              <a:effectLst/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altLang="ko-KR" sz="1200" kern="0" spc="-100" smtClean="0">
                                          <a:effectLst/>
                                          <a:latin typeface="Cambria Math"/>
                                        </a:rPr>
                                        <m:t>−1</m:t>
                                      </m:r>
                                    </m:e>
                                  </m:d>
                                  <m:r>
                                    <a:rPr lang="en-US" altLang="ko-KR" sz="1200" kern="0" spc="-100" smtClean="0">
                                      <a:effectLst/>
                                      <a:latin typeface="Cambria Math"/>
                                    </a:rPr>
                                    <m:t>, </m:t>
                                  </m:r>
                                </m:e>
                              </m:nary>
                              <m:sSub>
                                <m:sSubPr>
                                  <m:ctrlPr>
                                    <a:rPr lang="en-US" altLang="ko-KR" sz="1200" i="1" kern="0" spc="-10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200" kern="0" spc="-100" smtClean="0">
                                      <a:effectLst/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ko-KR" sz="1200" kern="0" spc="-100" smtClean="0">
                                      <a:effectLst/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ko-KR" sz="1200" kern="0" spc="-100" dirty="0" smtClean="0">
                              <a:effectLst/>
                            </a:rPr>
                            <a:t>: </a:t>
                          </a:r>
                          <a:r>
                            <a:rPr lang="ko-KR" altLang="en-US" sz="1200" kern="0" spc="-100" dirty="0" smtClean="0">
                              <a:effectLst/>
                            </a:rPr>
                            <a:t>항목별 만족도</a:t>
                          </a:r>
                          <a:endParaRPr lang="en-US" altLang="ko-KR" sz="1200" b="0" kern="0" spc="-100" baseline="0" dirty="0" smtClean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</a:tr>
                  <a:tr h="643910">
                    <a:tc rowSpan="2"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200" b="1" u="none" strike="noStrike" dirty="0" smtClean="0">
                              <a:effectLst/>
                            </a:rPr>
                            <a:t>100</a:t>
                          </a:r>
                          <a:r>
                            <a:rPr lang="ko-KR" altLang="en-US" sz="1200" b="1" u="none" strike="noStrike" dirty="0" smtClean="0">
                              <a:effectLst/>
                            </a:rPr>
                            <a:t>점 만점 기준 환산</a:t>
                          </a:r>
                          <a:endParaRPr lang="ko-KR" altLang="en-US" sz="1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200" u="none" strike="noStrike" dirty="0" smtClean="0">
                              <a:effectLst/>
                            </a:rPr>
                            <a:t>0</a:t>
                          </a:r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200" b="0" i="0" u="none" strike="noStrike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  <a:t>25</a:t>
                          </a:r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200" u="none" strike="noStrike" dirty="0" smtClean="0">
                              <a:effectLst/>
                            </a:rPr>
                            <a:t>50</a:t>
                          </a:r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2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75</a:t>
                          </a:r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200" u="none" strike="noStrike" dirty="0" smtClean="0">
                              <a:effectLst/>
                            </a:rPr>
                            <a:t>100</a:t>
                          </a:r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</a:tr>
                  <a:tr h="64391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2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매우 불만</a:t>
                          </a:r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2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불만</a:t>
                          </a:r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2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보통</a:t>
                          </a:r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2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만족</a:t>
                          </a:r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2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매우 만족</a:t>
                          </a:r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96" name="표 9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87269672"/>
                  </p:ext>
                </p:extLst>
              </p:nvPr>
            </p:nvGraphicFramePr>
            <p:xfrm>
              <a:off x="524508" y="2373854"/>
              <a:ext cx="4320542" cy="3855134"/>
            </p:xfrm>
            <a:graphic>
              <a:graphicData uri="http://schemas.openxmlformats.org/drawingml/2006/table">
                <a:tbl>
                  <a:tblPr>
                    <a:tableStyleId>{BC89EF96-8CEA-46FF-86C4-4CE0E7609802}</a:tableStyleId>
                  </a:tblPr>
                  <a:tblGrid>
                    <a:gridCol w="508177"/>
                    <a:gridCol w="762473"/>
                    <a:gridCol w="762473"/>
                    <a:gridCol w="762473"/>
                    <a:gridCol w="762473"/>
                    <a:gridCol w="762473"/>
                  </a:tblGrid>
                  <a:tr h="643910">
                    <a:tc rowSpan="2"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200" b="1" u="none" strike="noStrike" dirty="0" smtClean="0">
                              <a:effectLst/>
                            </a:rPr>
                            <a:t>척도</a:t>
                          </a:r>
                          <a:endParaRPr lang="en-US" sz="1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굴림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2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매우 부정</a:t>
                          </a:r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2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부정</a:t>
                          </a:r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200" u="none" strike="noStrike" dirty="0" smtClean="0">
                              <a:effectLst/>
                            </a:rPr>
                            <a:t>보통</a:t>
                          </a:r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2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긍정</a:t>
                          </a:r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2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매우 긍정</a:t>
                          </a:r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643910">
                    <a:tc vMerge="1">
                      <a:txBody>
                        <a:bodyPr/>
                        <a:lstStyle/>
                        <a:p>
                          <a:pPr algn="ctr" fontAlgn="ctr"/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2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1</a:t>
                          </a:r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2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2</a:t>
                          </a:r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2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3</a:t>
                          </a:r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2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4</a:t>
                          </a:r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2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5</a:t>
                          </a:r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</a:tr>
                  <a:tr h="1279494">
                    <a:tc>
                      <a:txBody>
                        <a:bodyPr/>
                        <a:lstStyle/>
                        <a:p>
                          <a:pPr algn="ctr" fontAlgn="ctr" latinLnBrk="0"/>
                          <a:endParaRPr lang="en-US" altLang="ko-KR" sz="1000" b="1" kern="0" spc="-100" baseline="0" dirty="0" smtClean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gridSpan="5"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9525" marR="9525" marT="9525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0">
                          <a:blip r:embed="rId2"/>
                          <a:stretch>
                            <a:fillRect l="-13419" t="-100474" r="-319" b="-10094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</a:tr>
                  <a:tr h="643910">
                    <a:tc rowSpan="2"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200" b="1" u="none" strike="noStrike" dirty="0" smtClean="0">
                              <a:effectLst/>
                            </a:rPr>
                            <a:t>100</a:t>
                          </a:r>
                          <a:r>
                            <a:rPr lang="ko-KR" altLang="en-US" sz="1200" b="1" u="none" strike="noStrike" dirty="0" smtClean="0">
                              <a:effectLst/>
                            </a:rPr>
                            <a:t>점 만점 기준 환산</a:t>
                          </a:r>
                          <a:endParaRPr lang="ko-KR" altLang="en-US" sz="1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200" u="none" strike="noStrike" dirty="0" smtClean="0">
                              <a:effectLst/>
                            </a:rPr>
                            <a:t>0</a:t>
                          </a:r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200" b="0" i="0" u="none" strike="noStrike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  <a:t>25</a:t>
                          </a:r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200" u="none" strike="noStrike" dirty="0" smtClean="0">
                              <a:effectLst/>
                            </a:rPr>
                            <a:t>50</a:t>
                          </a:r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2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75</a:t>
                          </a:r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200" u="none" strike="noStrike" dirty="0" smtClean="0">
                              <a:effectLst/>
                            </a:rPr>
                            <a:t>100</a:t>
                          </a:r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</a:tr>
                  <a:tr h="64391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2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매우 불만</a:t>
                          </a:r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2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불만</a:t>
                          </a:r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2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보통</a:t>
                          </a:r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2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만족</a:t>
                          </a:r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2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매우 만족</a:t>
                          </a:r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7" name="Group 142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6204013" y="2373849"/>
              <a:ext cx="4328292" cy="3930520"/>
            </p:xfrm>
            <a:graphic>
              <a:graphicData uri="http://schemas.openxmlformats.org/drawingml/2006/table">
                <a:tbl>
                  <a:tblPr>
                    <a:tableStyleId>{BC89EF96-8CEA-46FF-86C4-4CE0E7609802}</a:tableStyleId>
                  </a:tblPr>
                  <a:tblGrid>
                    <a:gridCol w="1548171"/>
                    <a:gridCol w="944121"/>
                    <a:gridCol w="1836000"/>
                  </a:tblGrid>
                  <a:tr h="15959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200" b="1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주요 요인</a:t>
                          </a:r>
                          <a:endParaRPr kumimoji="1" lang="ko-KR" altLang="en-US" sz="12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200" b="1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조사</a:t>
                          </a:r>
                          <a:endParaRPr kumimoji="1" lang="en-US" altLang="ko-KR" sz="1200" b="1" u="none" strike="noStrike" cap="none" normalizeH="0" baseline="0" dirty="0" smtClean="0">
                            <a:ln>
                              <a:noFill/>
                            </a:ln>
                            <a:effectLst/>
                            <a:latin typeface="+mn-ea"/>
                            <a:ea typeface="+mn-ea"/>
                          </a:endParaRPr>
                        </a:p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200" b="1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문항 수</a:t>
                          </a:r>
                          <a:endParaRPr kumimoji="1" lang="ko-KR" altLang="en-US" sz="12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200" b="1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재학생 종합 만족도</a:t>
                          </a:r>
                          <a:endParaRPr kumimoji="1" lang="ko-KR" altLang="en-US" sz="12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  <a:tr h="48001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200" b="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대학 인프라</a:t>
                          </a:r>
                          <a:endParaRPr kumimoji="1" lang="ko-KR" altLang="en-US" sz="1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ko-KR" sz="1200" b="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12</a:t>
                          </a:r>
                          <a:r>
                            <a:rPr kumimoji="1" lang="ko-KR" altLang="en-US" sz="1200" b="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개</a:t>
                          </a:r>
                          <a:endParaRPr kumimoji="1" lang="en-US" altLang="ko-KR" sz="1200" b="0" u="none" strike="noStrike" cap="none" normalizeH="0" baseline="0" dirty="0" smtClean="0">
                            <a:ln>
                              <a:noFill/>
                            </a:ln>
                            <a:effectLst/>
                            <a:latin typeface="+mn-ea"/>
                            <a:ea typeface="+mn-ea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 rowSpan="6">
                      <a:txBody>
                        <a:bodyPr/>
                        <a:lstStyle/>
                        <a:p>
                          <a:pPr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ko-KR" altLang="en-US" sz="1200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종합</m:t>
                                </m:r>
                                <m:r>
                                  <a:rPr lang="ko-KR" altLang="en-US" sz="1200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 </m:t>
                                </m:r>
                                <m:r>
                                  <a:rPr lang="ko-KR" altLang="en-US" sz="1200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만족도</m:t>
                                </m:r>
                                <m:r>
                                  <a:rPr lang="en-US" altLang="ko-KR" sz="1200" b="0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=</m:t>
                                </m:r>
                                <m:nary>
                                  <m:naryPr>
                                    <m:chr m:val="∑"/>
                                    <m:ctrlPr>
                                      <a:rPr lang="en-US" altLang="ko-KR" sz="1200" b="0" i="1" smtClean="0"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en-US" altLang="ko-KR" sz="1200" b="0" i="1" smtClean="0"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𝑛</m:t>
                                    </m:r>
                                    <m:r>
                                      <a:rPr lang="en-US" altLang="ko-KR" sz="1200" b="0" smtClean="0"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=</m:t>
                                    </m:r>
                                    <m:r>
                                      <a:rPr lang="en-US" altLang="ko-KR" sz="1200" b="0" i="1" smtClean="0"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ko-KR" sz="1200" b="0" i="1" smtClean="0"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𝑛</m:t>
                                    </m:r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en-US" altLang="ko-KR" sz="1200" b="0" i="1" smtClean="0"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1200" b="0" i="1" smtClean="0"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𝐶</m:t>
                                        </m:r>
                                      </m:e>
                                      <m:sub>
                                        <m:r>
                                          <a:rPr lang="en-US" altLang="ko-KR" sz="1200" b="0" i="1" smtClean="0"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e>
                                </m:nary>
                                <m:r>
                                  <a:rPr lang="en-US" altLang="ko-KR" sz="1200" b="0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, </m:t>
                                </m:r>
                              </m:oMath>
                            </m:oMathPara>
                          </a14:m>
                          <a:endParaRPr lang="en-US" altLang="ko-KR" sz="1200" b="0" dirty="0" smtClean="0">
                            <a:latin typeface="+mn-ea"/>
                            <a:ea typeface="+mn-ea"/>
                          </a:endParaRPr>
                        </a:p>
                        <a:p>
                          <a:pPr algn="ctr" eaLnBrk="1" latinLnBrk="0" hangingPunct="1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1200" b="0" i="1" smtClean="0">
                                      <a:latin typeface="Cambria Math" panose="02040503050406030204" pitchFamily="18" charset="0"/>
                                      <a:ea typeface="+mn-ea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200" b="0" i="1" smtClean="0"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ko-KR" sz="1200" b="0" i="1" smtClean="0"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𝑛</m:t>
                                  </m:r>
                                  <m:r>
                                    <a:rPr lang="en-US" altLang="ko-KR" sz="1200" b="0" smtClean="0"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 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ko-KR" sz="1200" b="0" dirty="0" smtClean="0">
                              <a:latin typeface="+mn-ea"/>
                              <a:ea typeface="+mn-ea"/>
                            </a:rPr>
                            <a:t>: </a:t>
                          </a:r>
                          <a:r>
                            <a:rPr lang="ko-KR" altLang="en-US" sz="1200" b="0" dirty="0" smtClean="0">
                              <a:latin typeface="+mn-ea"/>
                              <a:ea typeface="+mn-ea"/>
                            </a:rPr>
                            <a:t>부문별 문항의 산술평균</a:t>
                          </a:r>
                          <a:endParaRPr lang="en-US" altLang="ko-KR" sz="1200" b="0" dirty="0" smtClean="0">
                            <a:latin typeface="+mn-ea"/>
                            <a:ea typeface="+mn-ea"/>
                          </a:endParaRPr>
                        </a:p>
                      </a:txBody>
                      <a:tcPr marL="36000" marR="36000" marT="36004" marB="36004" anchor="ctr" horzOverflow="overflow"/>
                    </a:tc>
                  </a:tr>
                  <a:tr h="48001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행정 서비스</a:t>
                          </a:r>
                        </a:p>
                      </a:txBody>
                      <a:tcPr marL="36000" marR="36000" marT="36004" marB="36004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ko-KR" sz="1200" b="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8</a:t>
                          </a:r>
                          <a:r>
                            <a:rPr kumimoji="1" lang="ko-KR" altLang="en-US" sz="1200" b="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개</a:t>
                          </a:r>
                          <a:endParaRPr kumimoji="1" lang="en-US" altLang="ko-KR" sz="1200" b="0" u="none" strike="noStrike" cap="none" normalizeH="0" baseline="0" dirty="0" smtClean="0">
                            <a:ln>
                              <a:noFill/>
                            </a:ln>
                            <a:effectLst/>
                            <a:latin typeface="+mn-ea"/>
                            <a:ea typeface="+mn-ea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</a:tr>
                  <a:tr h="48001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학생활동지원</a:t>
                          </a:r>
                        </a:p>
                      </a:txBody>
                      <a:tcPr marL="36000" marR="36000" marT="36004" marB="36004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ko-KR" sz="1200" b="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13</a:t>
                          </a:r>
                          <a:r>
                            <a:rPr kumimoji="1" lang="ko-KR" altLang="en-US" sz="1200" b="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개</a:t>
                          </a:r>
                          <a:endParaRPr kumimoji="1" lang="en-US" altLang="ko-KR" sz="1200" b="0" u="none" strike="noStrike" cap="none" normalizeH="0" baseline="0" dirty="0" smtClean="0">
                            <a:ln>
                              <a:noFill/>
                            </a:ln>
                            <a:effectLst/>
                            <a:latin typeface="+mn-ea"/>
                            <a:ea typeface="+mn-ea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</a:tr>
                  <a:tr h="48001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ko-KR" altLang="en-US" sz="1200" b="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학생역량강화 및 </a:t>
                          </a:r>
                          <a:r>
                            <a:rPr kumimoji="1" lang="ko-KR" altLang="en-US" sz="1200" b="0" u="none" strike="noStrike" cap="none" normalizeH="0" baseline="0" dirty="0" err="1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취</a:t>
                          </a:r>
                          <a:r>
                            <a:rPr kumimoji="1" lang="en-US" altLang="ko-KR" sz="1200" b="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•</a:t>
                          </a:r>
                          <a:r>
                            <a:rPr kumimoji="1" lang="ko-KR" altLang="en-US" sz="1200" b="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창업지원</a:t>
                          </a:r>
                          <a:endParaRPr kumimoji="1" lang="ko-KR" altLang="en-US" sz="1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ko-KR" sz="1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18</a:t>
                          </a:r>
                          <a:r>
                            <a:rPr kumimoji="1" lang="ko-KR" altLang="en-US" sz="1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개</a:t>
                          </a:r>
                        </a:p>
                      </a:txBody>
                      <a:tcPr marL="36000" marR="36000" marT="36004" marB="36004" anchor="ctr" horzOverflow="overflow"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</a:tr>
                  <a:tr h="48001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ko-KR" altLang="en-US" sz="1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교육과정 및 운영</a:t>
                          </a:r>
                        </a:p>
                      </a:txBody>
                      <a:tcPr marL="36000" marR="36000" marT="36004" marB="36004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ko-KR" sz="1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23</a:t>
                          </a:r>
                          <a:r>
                            <a:rPr kumimoji="1" lang="ko-KR" altLang="en-US" sz="1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개</a:t>
                          </a:r>
                        </a:p>
                      </a:txBody>
                      <a:tcPr marL="36000" marR="36000" marT="36004" marB="36004" anchor="ctr" horzOverflow="overflow"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</a:tr>
                  <a:tr h="48001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ko-KR" altLang="en-US" sz="1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교수학습</a:t>
                          </a:r>
                          <a:r>
                            <a:rPr kumimoji="1" lang="en-US" altLang="ko-KR" sz="1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•</a:t>
                          </a:r>
                          <a:r>
                            <a:rPr kumimoji="1" lang="ko-KR" altLang="en-US" sz="1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강의</a:t>
                          </a:r>
                        </a:p>
                      </a:txBody>
                      <a:tcPr marL="36000" marR="36000" marT="36004" marB="36004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ko-KR" sz="1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11</a:t>
                          </a:r>
                          <a:r>
                            <a:rPr kumimoji="1" lang="ko-KR" altLang="en-US" sz="1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개</a:t>
                          </a:r>
                        </a:p>
                      </a:txBody>
                      <a:tcPr marL="36000" marR="36000" marT="36004" marB="36004" anchor="ctr" horzOverflow="overflow"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</a:tr>
                  <a:tr h="576064">
                    <a:tc gridSpan="3">
                      <a:txBody>
                        <a:bodyPr/>
                        <a:lstStyle/>
                        <a:p>
                          <a:pPr marL="174625" marR="0" lvl="0" indent="-174625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b="0" dirty="0" smtClean="0">
                              <a:latin typeface="+mn-ea"/>
                              <a:ea typeface="+mn-ea"/>
                            </a:rPr>
                            <a:t>※ </a:t>
                          </a:r>
                          <a:r>
                            <a:rPr lang="ko-KR" altLang="en-US" sz="1200" b="0" dirty="0" smtClean="0">
                              <a:latin typeface="+mn-ea"/>
                              <a:ea typeface="+mn-ea"/>
                            </a:rPr>
                            <a:t>추가 문항은 특정 부문에 대한 심층적 분석을 위한 문항으로 구성되며</a:t>
                          </a:r>
                          <a:r>
                            <a:rPr lang="en-US" altLang="ko-KR" sz="1200" b="0" dirty="0" smtClean="0">
                              <a:latin typeface="+mn-ea"/>
                              <a:ea typeface="+mn-ea"/>
                            </a:rPr>
                            <a:t>, </a:t>
                          </a:r>
                          <a:r>
                            <a:rPr lang="ko-KR" altLang="en-US" sz="1200" b="0" dirty="0" smtClean="0">
                              <a:latin typeface="+mn-ea"/>
                              <a:ea typeface="+mn-ea"/>
                            </a:rPr>
                            <a:t>종합 만족도에는 반영되지 않음</a:t>
                          </a:r>
                          <a:r>
                            <a:rPr lang="en-US" altLang="ko-KR" sz="1200" b="0" dirty="0" smtClean="0">
                              <a:latin typeface="+mn-ea"/>
                              <a:ea typeface="+mn-ea"/>
                            </a:rPr>
                            <a:t>.</a:t>
                          </a:r>
                          <a:endParaRPr lang="ko-KR" altLang="en-US" sz="1200" b="0" dirty="0" smtClean="0">
                            <a:latin typeface="+mn-ea"/>
                            <a:ea typeface="+mn-ea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1" lang="ko-KR" altLang="en-US" sz="1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 hMerge="1">
                      <a:txBody>
                        <a:bodyPr/>
                        <a:lstStyle/>
                        <a:p>
                          <a:pPr algn="ctr" eaLnBrk="1" latinLnBrk="0" hangingPunct="1"/>
                          <a:endParaRPr lang="en-US" altLang="ko-KR" sz="1000" b="0" dirty="0" smtClean="0">
                            <a:latin typeface="+mn-ea"/>
                            <a:ea typeface="+mn-ea"/>
                          </a:endParaRPr>
                        </a:p>
                      </a:txBody>
                      <a:tcPr marL="36000" marR="36000" marT="36004" marB="36004" anchor="ctr" horzOverflow="overflow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97" name="Group 14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84209596"/>
                  </p:ext>
                </p:extLst>
              </p:nvPr>
            </p:nvGraphicFramePr>
            <p:xfrm>
              <a:off x="5061013" y="2373849"/>
              <a:ext cx="4328292" cy="3930520"/>
            </p:xfrm>
            <a:graphic>
              <a:graphicData uri="http://schemas.openxmlformats.org/drawingml/2006/table">
                <a:tbl>
                  <a:tblPr>
                    <a:tableStyleId>{BC89EF96-8CEA-46FF-86C4-4CE0E7609802}</a:tableStyleId>
                  </a:tblPr>
                  <a:tblGrid>
                    <a:gridCol w="1548171"/>
                    <a:gridCol w="944121"/>
                    <a:gridCol w="1836000"/>
                  </a:tblGrid>
                  <a:tr h="47434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200" b="1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주요 요인</a:t>
                          </a:r>
                          <a:endParaRPr kumimoji="1" lang="ko-KR" altLang="en-US" sz="12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200" b="1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조사</a:t>
                          </a:r>
                          <a:endParaRPr kumimoji="1" lang="en-US" altLang="ko-KR" sz="1200" b="1" u="none" strike="noStrike" cap="none" normalizeH="0" baseline="0" dirty="0" smtClean="0">
                            <a:ln>
                              <a:noFill/>
                            </a:ln>
                            <a:effectLst/>
                            <a:latin typeface="+mn-ea"/>
                            <a:ea typeface="+mn-ea"/>
                          </a:endParaRPr>
                        </a:p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200" b="1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문항 수</a:t>
                          </a:r>
                          <a:endParaRPr kumimoji="1" lang="ko-KR" altLang="en-US" sz="12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200" b="1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재학생 종합 만족도</a:t>
                          </a:r>
                          <a:endParaRPr kumimoji="1" lang="ko-KR" altLang="en-US" sz="12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  <a:tr h="48001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200" b="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대학 인프라</a:t>
                          </a:r>
                          <a:endParaRPr kumimoji="1" lang="ko-KR" altLang="en-US" sz="1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ko-KR" sz="1200" b="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12</a:t>
                          </a:r>
                          <a:r>
                            <a:rPr kumimoji="1" lang="ko-KR" altLang="en-US" sz="1200" b="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개</a:t>
                          </a:r>
                          <a:endParaRPr kumimoji="1" lang="en-US" altLang="ko-KR" sz="1200" b="0" u="none" strike="noStrike" cap="none" normalizeH="0" baseline="0" dirty="0" smtClean="0">
                            <a:ln>
                              <a:noFill/>
                            </a:ln>
                            <a:effectLst/>
                            <a:latin typeface="+mn-ea"/>
                            <a:ea typeface="+mn-ea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 rowSpan="6"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36000" marR="36000" marT="36004" marB="36004" anchor="ctr" horzOverflow="overflow">
                        <a:blipFill rotWithShape="0">
                          <a:blip r:embed="rId3"/>
                          <a:stretch>
                            <a:fillRect l="-138411" t="-16913" r="-36424" b="-20507"/>
                          </a:stretch>
                        </a:blipFill>
                      </a:tcPr>
                    </a:tc>
                  </a:tr>
                  <a:tr h="48001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행정 서비스</a:t>
                          </a:r>
                        </a:p>
                      </a:txBody>
                      <a:tcPr marL="36000" marR="36000" marT="36004" marB="36004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ko-KR" sz="1200" b="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8</a:t>
                          </a:r>
                          <a:r>
                            <a:rPr kumimoji="1" lang="ko-KR" altLang="en-US" sz="1200" b="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개</a:t>
                          </a:r>
                          <a:endParaRPr kumimoji="1" lang="en-US" altLang="ko-KR" sz="1200" b="0" u="none" strike="noStrike" cap="none" normalizeH="0" baseline="0" dirty="0" smtClean="0">
                            <a:ln>
                              <a:noFill/>
                            </a:ln>
                            <a:effectLst/>
                            <a:latin typeface="+mn-ea"/>
                            <a:ea typeface="+mn-ea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</a:tr>
                  <a:tr h="48001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학생활동지원</a:t>
                          </a:r>
                        </a:p>
                      </a:txBody>
                      <a:tcPr marL="36000" marR="36000" marT="36004" marB="36004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ko-KR" sz="1200" b="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13</a:t>
                          </a:r>
                          <a:r>
                            <a:rPr kumimoji="1" lang="ko-KR" altLang="en-US" sz="1200" b="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개</a:t>
                          </a:r>
                          <a:endParaRPr kumimoji="1" lang="en-US" altLang="ko-KR" sz="1200" b="0" u="none" strike="noStrike" cap="none" normalizeH="0" baseline="0" dirty="0" smtClean="0">
                            <a:ln>
                              <a:noFill/>
                            </a:ln>
                            <a:effectLst/>
                            <a:latin typeface="+mn-ea"/>
                            <a:ea typeface="+mn-ea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</a:tr>
                  <a:tr h="48001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ko-KR" altLang="en-US" sz="1200" b="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학생역량강화 및 </a:t>
                          </a:r>
                          <a:r>
                            <a:rPr kumimoji="1" lang="ko-KR" altLang="en-US" sz="1200" b="0" u="none" strike="noStrike" cap="none" normalizeH="0" baseline="0" dirty="0" err="1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취</a:t>
                          </a:r>
                          <a:r>
                            <a:rPr kumimoji="1" lang="en-US" altLang="ko-KR" sz="1200" b="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•</a:t>
                          </a:r>
                          <a:r>
                            <a:rPr kumimoji="1" lang="ko-KR" altLang="en-US" sz="1200" b="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창업지원</a:t>
                          </a:r>
                          <a:endParaRPr kumimoji="1" lang="ko-KR" altLang="en-US" sz="1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ko-KR" sz="1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18</a:t>
                          </a:r>
                          <a:r>
                            <a:rPr kumimoji="1" lang="ko-KR" altLang="en-US" sz="1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개</a:t>
                          </a:r>
                        </a:p>
                      </a:txBody>
                      <a:tcPr marL="36000" marR="36000" marT="36004" marB="36004" anchor="ctr" horzOverflow="overflow"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</a:tr>
                  <a:tr h="48001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ko-KR" altLang="en-US" sz="1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교육과정 및 운영</a:t>
                          </a:r>
                        </a:p>
                      </a:txBody>
                      <a:tcPr marL="36000" marR="36000" marT="36004" marB="36004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ko-KR" sz="1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23</a:t>
                          </a:r>
                          <a:r>
                            <a:rPr kumimoji="1" lang="ko-KR" altLang="en-US" sz="1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개</a:t>
                          </a:r>
                        </a:p>
                      </a:txBody>
                      <a:tcPr marL="36000" marR="36000" marT="36004" marB="36004" anchor="ctr" horzOverflow="overflow"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</a:tr>
                  <a:tr h="48001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ko-KR" altLang="en-US" sz="1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교수학습</a:t>
                          </a:r>
                          <a:r>
                            <a:rPr kumimoji="1" lang="en-US" altLang="ko-KR" sz="1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•</a:t>
                          </a:r>
                          <a:r>
                            <a:rPr kumimoji="1" lang="ko-KR" altLang="en-US" sz="1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강의</a:t>
                          </a:r>
                        </a:p>
                      </a:txBody>
                      <a:tcPr marL="36000" marR="36000" marT="36004" marB="36004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ko-KR" sz="1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11</a:t>
                          </a:r>
                          <a:r>
                            <a:rPr kumimoji="1" lang="ko-KR" altLang="en-US" sz="1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개</a:t>
                          </a:r>
                        </a:p>
                      </a:txBody>
                      <a:tcPr marL="36000" marR="36000" marT="36004" marB="36004" anchor="ctr" horzOverflow="overflow"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</a:tr>
                  <a:tr h="576064">
                    <a:tc gridSpan="3">
                      <a:txBody>
                        <a:bodyPr/>
                        <a:lstStyle/>
                        <a:p>
                          <a:pPr marL="174625" marR="0" lvl="0" indent="-174625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b="0" dirty="0" smtClean="0">
                              <a:latin typeface="+mn-ea"/>
                              <a:ea typeface="+mn-ea"/>
                            </a:rPr>
                            <a:t>※ </a:t>
                          </a:r>
                          <a:r>
                            <a:rPr lang="ko-KR" altLang="en-US" sz="1200" b="0" dirty="0" smtClean="0">
                              <a:latin typeface="+mn-ea"/>
                              <a:ea typeface="+mn-ea"/>
                            </a:rPr>
                            <a:t>추가 문항은 특정 부문에 대한 심층적 분석을 </a:t>
                          </a:r>
                          <a:r>
                            <a:rPr lang="ko-KR" altLang="en-US" sz="1200" b="0" dirty="0" smtClean="0">
                              <a:latin typeface="+mn-ea"/>
                              <a:ea typeface="+mn-ea"/>
                            </a:rPr>
                            <a:t>위한 문항으로 </a:t>
                          </a:r>
                          <a:r>
                            <a:rPr lang="ko-KR" altLang="en-US" sz="1200" b="0" dirty="0" smtClean="0">
                              <a:latin typeface="+mn-ea"/>
                              <a:ea typeface="+mn-ea"/>
                            </a:rPr>
                            <a:t>구성되며</a:t>
                          </a:r>
                          <a:r>
                            <a:rPr lang="en-US" altLang="ko-KR" sz="1200" b="0" dirty="0" smtClean="0">
                              <a:latin typeface="+mn-ea"/>
                              <a:ea typeface="+mn-ea"/>
                            </a:rPr>
                            <a:t>, </a:t>
                          </a:r>
                          <a:r>
                            <a:rPr lang="ko-KR" altLang="en-US" sz="1200" b="0" dirty="0" smtClean="0">
                              <a:latin typeface="+mn-ea"/>
                              <a:ea typeface="+mn-ea"/>
                            </a:rPr>
                            <a:t>종합 만족도에는 반영되지 </a:t>
                          </a:r>
                          <a:r>
                            <a:rPr lang="ko-KR" altLang="en-US" sz="1200" b="0" dirty="0" smtClean="0">
                              <a:latin typeface="+mn-ea"/>
                              <a:ea typeface="+mn-ea"/>
                            </a:rPr>
                            <a:t>않음</a:t>
                          </a:r>
                          <a:r>
                            <a:rPr lang="en-US" altLang="ko-KR" sz="1200" b="0" dirty="0" smtClean="0">
                              <a:latin typeface="+mn-ea"/>
                              <a:ea typeface="+mn-ea"/>
                            </a:rPr>
                            <a:t>.</a:t>
                          </a:r>
                          <a:endParaRPr lang="ko-KR" altLang="en-US" sz="1200" b="0" dirty="0" smtClean="0">
                            <a:latin typeface="+mn-ea"/>
                            <a:ea typeface="+mn-ea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1" lang="ko-KR" altLang="en-US" sz="1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 hMerge="1">
                      <a:txBody>
                        <a:bodyPr/>
                        <a:lstStyle/>
                        <a:p>
                          <a:pPr algn="ctr" eaLnBrk="1" latinLnBrk="0" hangingPunct="1"/>
                          <a:endParaRPr lang="en-US" altLang="ko-KR" sz="1000" b="0" dirty="0" smtClean="0">
                            <a:latin typeface="+mn-ea"/>
                            <a:ea typeface="+mn-ea"/>
                          </a:endParaRPr>
                        </a:p>
                      </a:txBody>
                      <a:tcPr marL="36000" marR="36000" marT="36004" marB="36004" anchor="ctr" horzOverflow="overflow"/>
                    </a:tc>
                  </a:tr>
                </a:tbl>
              </a:graphicData>
            </a:graphic>
          </p:graphicFrame>
        </mc:Fallback>
      </mc:AlternateContent>
      <p:sp>
        <p:nvSpPr>
          <p:cNvPr id="98" name="텍스트 개체 틀 12"/>
          <p:cNvSpPr txBox="1">
            <a:spLocks/>
          </p:cNvSpPr>
          <p:nvPr/>
        </p:nvSpPr>
        <p:spPr>
          <a:xfrm>
            <a:off x="1666876" y="2096853"/>
            <a:ext cx="4321174" cy="27699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1200" b="1" kern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/>
              <a:t>[</a:t>
            </a:r>
            <a:r>
              <a:rPr lang="ko-KR" altLang="en-US" dirty="0"/>
              <a:t>측정 척도</a:t>
            </a:r>
            <a:r>
              <a:rPr lang="en-US" altLang="ko-KR" dirty="0"/>
              <a:t>]</a:t>
            </a:r>
            <a:endParaRPr lang="ko-KR" altLang="en-US" dirty="0"/>
          </a:p>
        </p:txBody>
      </p:sp>
      <p:sp>
        <p:nvSpPr>
          <p:cNvPr id="99" name="텍스트 개체 틀 12"/>
          <p:cNvSpPr txBox="1">
            <a:spLocks/>
          </p:cNvSpPr>
          <p:nvPr/>
        </p:nvSpPr>
        <p:spPr>
          <a:xfrm>
            <a:off x="6203951" y="2096853"/>
            <a:ext cx="4321174" cy="27699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1200" b="1" kern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/>
              <a:t>[</a:t>
            </a:r>
            <a:r>
              <a:rPr lang="ko-KR" altLang="en-US" dirty="0"/>
              <a:t>재학생 만족도 산출</a:t>
            </a:r>
            <a:r>
              <a:rPr lang="en-US" altLang="ko-KR" dirty="0"/>
              <a:t>]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7462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58925" y="193198"/>
            <a:ext cx="1465466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5. </a:t>
            </a:r>
            <a:r>
              <a:rPr lang="ko-KR" altLang="en-US" dirty="0">
                <a:solidFill>
                  <a:schemeClr val="tx1"/>
                </a:solidFill>
              </a:rPr>
              <a:t>조사 결과</a:t>
            </a:r>
          </a:p>
        </p:txBody>
      </p:sp>
      <p:sp>
        <p:nvSpPr>
          <p:cNvPr id="8" name="텍스트 개체 틀 4"/>
          <p:cNvSpPr>
            <a:spLocks noGrp="1"/>
          </p:cNvSpPr>
          <p:nvPr>
            <p:ph type="body" sz="half" idx="4294967295"/>
          </p:nvPr>
        </p:nvSpPr>
        <p:spPr>
          <a:xfrm>
            <a:off x="1558926" y="692151"/>
            <a:ext cx="9074149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5738" indent="-185738" latinLnBrk="0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u"/>
            </a:pPr>
            <a:r>
              <a:rPr lang="ko-KR" altLang="en-US" sz="1400" b="1" dirty="0">
                <a:latin typeface="+mn-ea"/>
                <a:cs typeface="Times New Roman" pitchFamily="18" charset="0"/>
              </a:rPr>
              <a:t>조사 대상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: </a:t>
            </a:r>
            <a:r>
              <a:rPr lang="ko-KR" altLang="en-US" sz="1400" b="1" dirty="0" err="1">
                <a:latin typeface="+mn-ea"/>
                <a:cs typeface="Times New Roman" pitchFamily="18" charset="0"/>
              </a:rPr>
              <a:t>신한대학교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 재학생</a:t>
            </a:r>
            <a:endParaRPr lang="en-US" altLang="ko-KR" sz="1400" b="1" dirty="0">
              <a:latin typeface="+mn-ea"/>
              <a:cs typeface="Times New Roman" pitchFamily="18" charset="0"/>
            </a:endParaRPr>
          </a:p>
          <a:p>
            <a:pPr marL="185738" indent="-185738" latinLnBrk="0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u"/>
            </a:pPr>
            <a:r>
              <a:rPr lang="ko-KR" altLang="en-US" sz="1400" b="1" dirty="0">
                <a:latin typeface="+mn-ea"/>
                <a:cs typeface="Times New Roman" pitchFamily="18" charset="0"/>
              </a:rPr>
              <a:t>조사 기간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: 2016. 09. 20. ~ 2016. 09. 30.</a:t>
            </a:r>
          </a:p>
          <a:p>
            <a:pPr marL="185738" indent="-185738" latinLnBrk="0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u"/>
            </a:pPr>
            <a:r>
              <a:rPr lang="ko-KR" altLang="en-US" sz="1400" b="1" dirty="0">
                <a:latin typeface="+mn-ea"/>
                <a:cs typeface="Times New Roman" pitchFamily="18" charset="0"/>
              </a:rPr>
              <a:t>조사 방법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: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학과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(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부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)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 조교를 통한 재학생 직접 </a:t>
            </a:r>
            <a:r>
              <a:rPr lang="ko-KR" altLang="en-US" sz="1400" b="1" dirty="0" err="1">
                <a:latin typeface="+mn-ea"/>
                <a:cs typeface="Times New Roman" pitchFamily="18" charset="0"/>
              </a:rPr>
              <a:t>기입식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 설문 조사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-</a:t>
            </a:r>
            <a:fld id="{D1E91C36-28B7-495F-BC82-F90B359F408A}" type="slidenum">
              <a:rPr lang="ko-KR" altLang="en-US" smtClean="0"/>
              <a:pPr/>
              <a:t>9</a:t>
            </a:fld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>
                <a:latin typeface="+mn-ea"/>
              </a:rPr>
              <a:t>응답자 속성</a:t>
            </a:r>
            <a:endParaRPr lang="ko-KR" altLang="en-US" sz="1400" b="1" dirty="0">
              <a:latin typeface="+mn-ea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/>
          </p:nvPr>
        </p:nvGraphicFramePr>
        <p:xfrm>
          <a:off x="1666875" y="2096853"/>
          <a:ext cx="4321174" cy="4065270"/>
        </p:xfrm>
        <a:graphic>
          <a:graphicData uri="http://schemas.openxmlformats.org/drawingml/2006/table">
            <a:tbl>
              <a:tblPr/>
              <a:tblGrid>
                <a:gridCol w="878719"/>
                <a:gridCol w="2248095"/>
                <a:gridCol w="597180"/>
                <a:gridCol w="597180"/>
              </a:tblGrid>
              <a:tr h="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구분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사례 수</a:t>
                      </a:r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명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비율</a:t>
                      </a:r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전체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4,257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성별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남성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1,903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44.7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여성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2,354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55.3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학년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1,292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30.4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학년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1,354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31.8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학년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1,411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33.1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학년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rowSpan="14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학과</a:t>
                      </a:r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t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및</a:t>
                      </a:r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t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전공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공법행정학과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유아교육과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사회복지학과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언론학과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글로벌통상경영과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글로벌관광경영학과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식품영양전공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호텔조리전공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임상병리학과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방사선학과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치기공학과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치위생학과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뷰티헬스전공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안경광학전공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6220111" y="2096853"/>
          <a:ext cx="4302765" cy="3710940"/>
        </p:xfrm>
        <a:graphic>
          <a:graphicData uri="http://schemas.openxmlformats.org/drawingml/2006/table">
            <a:tbl>
              <a:tblPr/>
              <a:tblGrid>
                <a:gridCol w="723502"/>
                <a:gridCol w="2393735"/>
                <a:gridCol w="592764"/>
                <a:gridCol w="592764"/>
              </a:tblGrid>
              <a:tr h="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구분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사례 수</a:t>
                      </a:r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명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비율</a:t>
                      </a:r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rowSpan="14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학과</a:t>
                      </a:r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t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및</a:t>
                      </a:r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t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전공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자동차공학과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산업디자인전공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패션디자인전공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공간디자인전공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fontAlgn="t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공연예술학과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국제어학과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간호학과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에너지환경공학과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전자공학전공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컴퓨터공학전공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fontAlgn="t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섬유소재공학과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식품조리과학부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(1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학년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디자인학부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(1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학년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IT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융합공학부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(1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학년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식품조리과학부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28.0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fontAlgn="t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디자인학부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37.7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fontAlgn="t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IT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융합공학부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34.3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캠퍼스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제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캠퍼스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3,301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77.5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fontAlgn="t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제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캠퍼스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22.5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43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2089</Words>
  <Application>Microsoft Office PowerPoint</Application>
  <PresentationFormat>와이드스크린</PresentationFormat>
  <Paragraphs>663</Paragraphs>
  <Slides>21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8" baseType="lpstr">
      <vt:lpstr>굴림</vt:lpstr>
      <vt:lpstr>맑은 고딕</vt:lpstr>
      <vt:lpstr>Arial</vt:lpstr>
      <vt:lpstr>Cambria Math</vt:lpstr>
      <vt:lpstr>Times New Roman</vt:lpstr>
      <vt:lpstr>Wingdings</vt:lpstr>
      <vt:lpstr>Office 테마</vt:lpstr>
      <vt:lpstr>교육수요자 만족도 조사 재학생 요약 보고서</vt:lpstr>
      <vt:lpstr>PowerPoint 프레젠테이션</vt:lpstr>
      <vt:lpstr>조사 개요</vt:lpstr>
      <vt:lpstr>1. 조사 배경 및 목적</vt:lpstr>
      <vt:lpstr>2. 측정 모형</vt:lpstr>
      <vt:lpstr>3. 수행 절차</vt:lpstr>
      <vt:lpstr>4. 조사 설계</vt:lpstr>
      <vt:lpstr>4. 조사 설계</vt:lpstr>
      <vt:lpstr>5. 조사 결과</vt:lpstr>
      <vt:lpstr>조사 결과 분석</vt:lpstr>
      <vt:lpstr>1. 종합 만족도</vt:lpstr>
      <vt:lpstr>PowerPoint 프레젠테이션</vt:lpstr>
      <vt:lpstr>2. 속성별 만족도</vt:lpstr>
      <vt:lpstr>2. 속성별 만족도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3. 영역별 만족도</vt:lpstr>
      <vt:lpstr>4. 분석 결과 종합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교육수요자 만족도 조사 재학생 요약 보고서</dc:title>
  <dc:creator>USER</dc:creator>
  <cp:lastModifiedBy>USER</cp:lastModifiedBy>
  <cp:revision>5</cp:revision>
  <dcterms:created xsi:type="dcterms:W3CDTF">2019-09-11T05:38:22Z</dcterms:created>
  <dcterms:modified xsi:type="dcterms:W3CDTF">2019-09-11T05:53:44Z</dcterms:modified>
</cp:coreProperties>
</file>